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8" r:id="rId6"/>
    <p:sldMasterId id="2147483726" r:id="rId7"/>
    <p:sldMasterId id="2147483743" r:id="rId8"/>
    <p:sldMasterId id="2147483748" r:id="rId9"/>
    <p:sldMasterId id="2147483754" r:id="rId10"/>
    <p:sldMasterId id="2147483759" r:id="rId11"/>
    <p:sldMasterId id="2147483764" r:id="rId12"/>
    <p:sldMasterId id="2147483769" r:id="rId13"/>
    <p:sldMasterId id="2147483774" r:id="rId14"/>
    <p:sldMasterId id="2147483779" r:id="rId15"/>
  </p:sldMasterIdLst>
  <p:notesMasterIdLst>
    <p:notesMasterId r:id="rId45"/>
  </p:notesMasterIdLst>
  <p:handoutMasterIdLst>
    <p:handoutMasterId r:id="rId46"/>
  </p:handoutMasterIdLst>
  <p:sldIdLst>
    <p:sldId id="602" r:id="rId16"/>
    <p:sldId id="603" r:id="rId17"/>
    <p:sldId id="575" r:id="rId18"/>
    <p:sldId id="576" r:id="rId19"/>
    <p:sldId id="578" r:id="rId20"/>
    <p:sldId id="604" r:id="rId21"/>
    <p:sldId id="573" r:id="rId22"/>
    <p:sldId id="577" r:id="rId23"/>
    <p:sldId id="581" r:id="rId24"/>
    <p:sldId id="579" r:id="rId25"/>
    <p:sldId id="582" r:id="rId26"/>
    <p:sldId id="583" r:id="rId27"/>
    <p:sldId id="506" r:id="rId28"/>
    <p:sldId id="601" r:id="rId29"/>
    <p:sldId id="571" r:id="rId30"/>
    <p:sldId id="497" r:id="rId31"/>
    <p:sldId id="592" r:id="rId32"/>
    <p:sldId id="600" r:id="rId33"/>
    <p:sldId id="595" r:id="rId34"/>
    <p:sldId id="594" r:id="rId35"/>
    <p:sldId id="593" r:id="rId36"/>
    <p:sldId id="596" r:id="rId37"/>
    <p:sldId id="597" r:id="rId38"/>
    <p:sldId id="598" r:id="rId39"/>
    <p:sldId id="588" r:id="rId40"/>
    <p:sldId id="584" r:id="rId41"/>
    <p:sldId id="585" r:id="rId42"/>
    <p:sldId id="586" r:id="rId43"/>
    <p:sldId id="587" r:id="rId44"/>
  </p:sldIdLst>
  <p:sldSz cx="9144000" cy="6858000" type="screen4x3"/>
  <p:notesSz cx="7010400" cy="9296400"/>
  <p:defaultTextStyle>
    <a:defPPr>
      <a:defRPr lang="en-CA"/>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Jackson" initials="AJ" lastIdx="2" clrIdx="0">
    <p:extLst/>
  </p:cmAuthor>
  <p:cmAuthor id="2" name="Rose Peacock" initials="RP" lastIdx="12" clrIdx="1">
    <p:extLst/>
  </p:cmAuthor>
  <p:cmAuthor id="3" name="Christina Janson" initials="CJ" lastIdx="1" clrIdx="2">
    <p:extLst/>
  </p:cmAuthor>
  <p:cmAuthor id="4" name="McQueenK" initials="M" lastIdx="2" clrIdx="3">
    <p:extLst/>
  </p:cmAuthor>
  <p:cmAuthor id="5" name="StackR" initials="S" lastIdx="14" clrIdx="4">
    <p:extLst/>
  </p:cmAuthor>
  <p:cmAuthor id="6" name="GillisK" initials="G" lastIdx="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92A"/>
    <a:srgbClr val="4AB299"/>
    <a:srgbClr val="00B9E4"/>
    <a:srgbClr val="7D9AAA"/>
    <a:srgbClr val="693A77"/>
    <a:srgbClr val="477F80"/>
    <a:srgbClr val="5C9132"/>
    <a:srgbClr val="B4B06C"/>
    <a:srgbClr val="CBE4F2"/>
    <a:srgbClr val="E7F2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7" autoAdjust="0"/>
    <p:restoredTop sz="89100" autoAdjust="0"/>
  </p:normalViewPr>
  <p:slideViewPr>
    <p:cSldViewPr snapToGrid="0">
      <p:cViewPr>
        <p:scale>
          <a:sx n="85" d="100"/>
          <a:sy n="85" d="100"/>
        </p:scale>
        <p:origin x="-1426"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6.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viewProps" Target="viewProps.xml"/><Relationship Id="rId10" Type="http://schemas.openxmlformats.org/officeDocument/2006/relationships/slideMaster" Target="slideMasters/slideMaster5.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presProps" Target="presProps.xml"/><Relationship Id="rId8" Type="http://schemas.openxmlformats.org/officeDocument/2006/relationships/slideMaster" Target="slideMasters/slideMaster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handoutMaster" Target="handoutMasters/handoutMaster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6E21D-53DF-4415-8F5E-7AED78CA8C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AU"/>
        </a:p>
      </dgm:t>
    </dgm:pt>
    <dgm:pt modelId="{E9473E8B-C4C2-4C5D-AEBB-198576C0974B}">
      <dgm:prSet phldrT="[Text]"/>
      <dgm:spPr/>
      <dgm:t>
        <a:bodyPr/>
        <a:lstStyle/>
        <a:p>
          <a:r>
            <a:rPr lang="en-AU" dirty="0"/>
            <a:t>Workplace Observation (s)</a:t>
          </a:r>
        </a:p>
      </dgm:t>
    </dgm:pt>
    <dgm:pt modelId="{C3057F98-67D7-4215-81B8-BD331785509E}" type="parTrans" cxnId="{64632E8A-3CC3-41E8-9843-07962B240424}">
      <dgm:prSet/>
      <dgm:spPr/>
      <dgm:t>
        <a:bodyPr/>
        <a:lstStyle/>
        <a:p>
          <a:endParaRPr lang="en-AU"/>
        </a:p>
      </dgm:t>
    </dgm:pt>
    <dgm:pt modelId="{416FD277-9107-47FC-9672-2F46F9E43AFE}" type="sibTrans" cxnId="{64632E8A-3CC3-41E8-9843-07962B240424}">
      <dgm:prSet/>
      <dgm:spPr/>
      <dgm:t>
        <a:bodyPr/>
        <a:lstStyle/>
        <a:p>
          <a:endParaRPr lang="en-AU"/>
        </a:p>
      </dgm:t>
    </dgm:pt>
    <dgm:pt modelId="{8E61E524-9E0F-44A3-92B8-B5AD69BA5630}">
      <dgm:prSet phldrT="[Text]"/>
      <dgm:spPr/>
      <dgm:t>
        <a:bodyPr/>
        <a:lstStyle/>
        <a:p>
          <a:r>
            <a:rPr lang="en-AU" dirty="0"/>
            <a:t>Case based Presentations</a:t>
          </a:r>
        </a:p>
      </dgm:t>
    </dgm:pt>
    <dgm:pt modelId="{2E37B215-737A-46A6-B3BF-9CFF5A3E0A7C}" type="parTrans" cxnId="{28A42FF0-468D-4755-80F3-5B3F5506771E}">
      <dgm:prSet/>
      <dgm:spPr/>
      <dgm:t>
        <a:bodyPr/>
        <a:lstStyle/>
        <a:p>
          <a:endParaRPr lang="en-AU"/>
        </a:p>
      </dgm:t>
    </dgm:pt>
    <dgm:pt modelId="{08926859-6389-4F2E-801E-A005B0EBAEB3}" type="sibTrans" cxnId="{28A42FF0-468D-4755-80F3-5B3F5506771E}">
      <dgm:prSet/>
      <dgm:spPr/>
      <dgm:t>
        <a:bodyPr/>
        <a:lstStyle/>
        <a:p>
          <a:endParaRPr lang="en-AU"/>
        </a:p>
      </dgm:t>
    </dgm:pt>
    <dgm:pt modelId="{D0603136-5C0C-4F04-B57F-CA08D0EE894D}">
      <dgm:prSet phldrT="[Text]" custT="1"/>
      <dgm:spPr/>
      <dgm:t>
        <a:bodyPr/>
        <a:lstStyle/>
        <a:p>
          <a:r>
            <a:rPr lang="en-AU" sz="1400" dirty="0"/>
            <a:t>Radiology/Pharmacology/Pathology management</a:t>
          </a:r>
        </a:p>
      </dgm:t>
    </dgm:pt>
    <dgm:pt modelId="{75BFEC95-EFFB-4E22-B1DA-2A029A6AC009}" type="parTrans" cxnId="{6985A9D7-182F-433E-BACE-3C5B908EB6D7}">
      <dgm:prSet/>
      <dgm:spPr/>
      <dgm:t>
        <a:bodyPr/>
        <a:lstStyle/>
        <a:p>
          <a:endParaRPr lang="en-AU"/>
        </a:p>
      </dgm:t>
    </dgm:pt>
    <dgm:pt modelId="{86F9E2B6-1502-400E-A9D1-273E293D17E8}" type="sibTrans" cxnId="{6985A9D7-182F-433E-BACE-3C5B908EB6D7}">
      <dgm:prSet/>
      <dgm:spPr/>
      <dgm:t>
        <a:bodyPr/>
        <a:lstStyle/>
        <a:p>
          <a:endParaRPr lang="en-AU"/>
        </a:p>
      </dgm:t>
    </dgm:pt>
    <dgm:pt modelId="{6DFBAB17-FEF5-400B-8923-1A101C268BAA}">
      <dgm:prSet phldrT="[Text]"/>
      <dgm:spPr/>
      <dgm:t>
        <a:bodyPr/>
        <a:lstStyle/>
        <a:p>
          <a:r>
            <a:rPr lang="en-AU" dirty="0"/>
            <a:t>Written Response</a:t>
          </a:r>
        </a:p>
      </dgm:t>
    </dgm:pt>
    <dgm:pt modelId="{3BBD1DC0-916B-4B28-B810-09D48CA6C94D}" type="parTrans" cxnId="{9B55A7EC-018A-4B3A-A15C-37932B192FC2}">
      <dgm:prSet/>
      <dgm:spPr/>
      <dgm:t>
        <a:bodyPr/>
        <a:lstStyle/>
        <a:p>
          <a:endParaRPr lang="en-AU"/>
        </a:p>
      </dgm:t>
    </dgm:pt>
    <dgm:pt modelId="{5CF16F65-7A2E-41AE-A4CB-E9FCD6EA4727}" type="sibTrans" cxnId="{9B55A7EC-018A-4B3A-A15C-37932B192FC2}">
      <dgm:prSet/>
      <dgm:spPr/>
      <dgm:t>
        <a:bodyPr/>
        <a:lstStyle/>
        <a:p>
          <a:endParaRPr lang="en-AU"/>
        </a:p>
      </dgm:t>
    </dgm:pt>
    <dgm:pt modelId="{FFF0FC0F-2FD5-4C9C-8252-64DCE4B6C5F1}">
      <dgm:prSet phldrT="[Text]" custT="1"/>
      <dgm:spPr/>
      <dgm:t>
        <a:bodyPr/>
        <a:lstStyle/>
        <a:p>
          <a:r>
            <a:rPr lang="en-AU" sz="1400" dirty="0"/>
            <a:t>Assessed either by orthopaedic surgeon or experienced advanced practice practitioner (APP) who has completed competency requirements</a:t>
          </a:r>
        </a:p>
      </dgm:t>
    </dgm:pt>
    <dgm:pt modelId="{D4AD9AD2-BD8F-435B-844A-0489D0812658}" type="sibTrans" cxnId="{77960B23-F84C-4EB6-A025-20AAE4686645}">
      <dgm:prSet/>
      <dgm:spPr/>
      <dgm:t>
        <a:bodyPr/>
        <a:lstStyle/>
        <a:p>
          <a:endParaRPr lang="en-AU"/>
        </a:p>
      </dgm:t>
    </dgm:pt>
    <dgm:pt modelId="{C2A0D6C4-C38C-45DD-AD37-CB179EB120A4}" type="parTrans" cxnId="{77960B23-F84C-4EB6-A025-20AAE4686645}">
      <dgm:prSet/>
      <dgm:spPr/>
      <dgm:t>
        <a:bodyPr/>
        <a:lstStyle/>
        <a:p>
          <a:endParaRPr lang="en-AU"/>
        </a:p>
      </dgm:t>
    </dgm:pt>
    <dgm:pt modelId="{660BE22B-0001-4CCF-9148-461F63C2A2DA}">
      <dgm:prSet phldrT="[Text]" custT="1"/>
      <dgm:spPr/>
      <dgm:t>
        <a:bodyPr/>
        <a:lstStyle/>
        <a:p>
          <a:r>
            <a:rPr lang="en-AU" sz="1400" dirty="0"/>
            <a:t>Assessed by competent APP appointed as an assessor</a:t>
          </a:r>
        </a:p>
      </dgm:t>
    </dgm:pt>
    <dgm:pt modelId="{2DEBCE02-C9A7-4395-9263-BC37CB6C18C6}" type="parTrans" cxnId="{84B177FA-8318-4E90-8BC6-A5C02794C804}">
      <dgm:prSet/>
      <dgm:spPr/>
      <dgm:t>
        <a:bodyPr/>
        <a:lstStyle/>
        <a:p>
          <a:endParaRPr lang="en-AU"/>
        </a:p>
      </dgm:t>
    </dgm:pt>
    <dgm:pt modelId="{2BB0911B-940E-4A92-BB49-53E368939956}" type="sibTrans" cxnId="{84B177FA-8318-4E90-8BC6-A5C02794C804}">
      <dgm:prSet/>
      <dgm:spPr/>
      <dgm:t>
        <a:bodyPr/>
        <a:lstStyle/>
        <a:p>
          <a:endParaRPr lang="en-AU"/>
        </a:p>
      </dgm:t>
    </dgm:pt>
    <dgm:pt modelId="{9E609E9F-1196-4D67-8B86-5F663A32B192}">
      <dgm:prSet phldrT="[Text]"/>
      <dgm:spPr/>
      <dgm:t>
        <a:bodyPr/>
        <a:lstStyle/>
        <a:p>
          <a:r>
            <a:rPr lang="en-AU" dirty="0"/>
            <a:t>Performance Appraisal</a:t>
          </a:r>
        </a:p>
      </dgm:t>
    </dgm:pt>
    <dgm:pt modelId="{B1C6FBE8-F962-4E33-9BB6-5770EC5FD7DA}" type="parTrans" cxnId="{9DE918D6-979D-4E2E-BDF8-4597CC710E7E}">
      <dgm:prSet/>
      <dgm:spPr/>
      <dgm:t>
        <a:bodyPr/>
        <a:lstStyle/>
        <a:p>
          <a:endParaRPr lang="en-AU"/>
        </a:p>
      </dgm:t>
    </dgm:pt>
    <dgm:pt modelId="{6A7B0DCD-7F4B-46ED-8F0B-2E90CF4F8C50}" type="sibTrans" cxnId="{9DE918D6-979D-4E2E-BDF8-4597CC710E7E}">
      <dgm:prSet/>
      <dgm:spPr/>
      <dgm:t>
        <a:bodyPr/>
        <a:lstStyle/>
        <a:p>
          <a:endParaRPr lang="en-AU"/>
        </a:p>
      </dgm:t>
    </dgm:pt>
    <dgm:pt modelId="{5DC3D0C9-3EBA-4E28-AA44-39ECA0E91A8B}">
      <dgm:prSet phldrT="[Text]" custT="1"/>
      <dgm:spPr/>
      <dgm:t>
        <a:bodyPr/>
        <a:lstStyle/>
        <a:p>
          <a:r>
            <a:rPr lang="en-AU" sz="1400" dirty="0"/>
            <a:t>Formal education/learning modules where available</a:t>
          </a:r>
        </a:p>
      </dgm:t>
    </dgm:pt>
    <dgm:pt modelId="{3F1FEC12-003B-4C4A-A143-F96A6ACA8887}" type="sibTrans" cxnId="{9E2703D7-9472-4B46-B2C6-9AC39F608AEE}">
      <dgm:prSet/>
      <dgm:spPr/>
      <dgm:t>
        <a:bodyPr/>
        <a:lstStyle/>
        <a:p>
          <a:endParaRPr lang="en-AU"/>
        </a:p>
      </dgm:t>
    </dgm:pt>
    <dgm:pt modelId="{DD493DFE-7D8C-4D39-B612-8F5D05668E06}" type="parTrans" cxnId="{9E2703D7-9472-4B46-B2C6-9AC39F608AEE}">
      <dgm:prSet/>
      <dgm:spPr/>
      <dgm:t>
        <a:bodyPr/>
        <a:lstStyle/>
        <a:p>
          <a:endParaRPr lang="en-AU"/>
        </a:p>
      </dgm:t>
    </dgm:pt>
    <dgm:pt modelId="{EE2FF5BF-29B6-4522-9E47-877B897D3F36}">
      <dgm:prSet phldrT="[Text]" custT="1"/>
      <dgm:spPr/>
      <dgm:t>
        <a:bodyPr/>
        <a:lstStyle/>
        <a:p>
          <a:r>
            <a:rPr lang="en-AU" sz="1400" dirty="0"/>
            <a:t>Radiology interpretation case series</a:t>
          </a:r>
        </a:p>
      </dgm:t>
    </dgm:pt>
    <dgm:pt modelId="{1E6C9516-D715-49F9-AA51-A7031B5E6901}" type="sibTrans" cxnId="{18BDA709-996A-404C-A1E3-CC957EDFD4DC}">
      <dgm:prSet/>
      <dgm:spPr/>
      <dgm:t>
        <a:bodyPr/>
        <a:lstStyle/>
        <a:p>
          <a:endParaRPr lang="en-AU"/>
        </a:p>
      </dgm:t>
    </dgm:pt>
    <dgm:pt modelId="{82B26F7F-4B8A-406C-8819-F7AEEBF20D37}" type="parTrans" cxnId="{18BDA709-996A-404C-A1E3-CC957EDFD4DC}">
      <dgm:prSet/>
      <dgm:spPr/>
      <dgm:t>
        <a:bodyPr/>
        <a:lstStyle/>
        <a:p>
          <a:endParaRPr lang="en-AU"/>
        </a:p>
      </dgm:t>
    </dgm:pt>
    <dgm:pt modelId="{25682D3F-E2CE-42B9-9DF1-5E97AA1AF851}">
      <dgm:prSet phldrT="[Text]" custT="1"/>
      <dgm:spPr/>
      <dgm:t>
        <a:bodyPr/>
        <a:lstStyle/>
        <a:p>
          <a:r>
            <a:rPr lang="en-AU" sz="1400" dirty="0"/>
            <a:t>Conducted by orthopaedic surgeon </a:t>
          </a:r>
        </a:p>
      </dgm:t>
    </dgm:pt>
    <dgm:pt modelId="{35064317-9A2B-4BE1-A795-CA29D0358BFA}" type="parTrans" cxnId="{924503D7-51C5-486D-9D8B-9DACCD248E32}">
      <dgm:prSet/>
      <dgm:spPr/>
      <dgm:t>
        <a:bodyPr/>
        <a:lstStyle/>
        <a:p>
          <a:endParaRPr lang="en-AU"/>
        </a:p>
      </dgm:t>
    </dgm:pt>
    <dgm:pt modelId="{129D7B7A-9659-4EF7-B0A0-4300F6E2A049}" type="sibTrans" cxnId="{924503D7-51C5-486D-9D8B-9DACCD248E32}">
      <dgm:prSet/>
      <dgm:spPr/>
      <dgm:t>
        <a:bodyPr/>
        <a:lstStyle/>
        <a:p>
          <a:endParaRPr lang="en-AU"/>
        </a:p>
      </dgm:t>
    </dgm:pt>
    <dgm:pt modelId="{9E4F9018-A2CC-46BF-9CB5-775FAA17EA4C}">
      <dgm:prSet phldrT="[Text]"/>
      <dgm:spPr/>
      <dgm:t>
        <a:bodyPr/>
        <a:lstStyle/>
        <a:p>
          <a:r>
            <a:rPr lang="en-AU" dirty="0"/>
            <a:t>Documentation Audit</a:t>
          </a:r>
        </a:p>
      </dgm:t>
    </dgm:pt>
    <dgm:pt modelId="{60CBD16E-D9AA-4484-BAB2-086226234078}" type="parTrans" cxnId="{58536FE6-A815-42F0-BAC8-9542585AEAF2}">
      <dgm:prSet/>
      <dgm:spPr/>
      <dgm:t>
        <a:bodyPr/>
        <a:lstStyle/>
        <a:p>
          <a:endParaRPr lang="en-AU"/>
        </a:p>
      </dgm:t>
    </dgm:pt>
    <dgm:pt modelId="{98D42E5B-CDD6-46F4-B4F6-E09C2D3E9822}" type="sibTrans" cxnId="{58536FE6-A815-42F0-BAC8-9542585AEAF2}">
      <dgm:prSet/>
      <dgm:spPr/>
      <dgm:t>
        <a:bodyPr/>
        <a:lstStyle/>
        <a:p>
          <a:endParaRPr lang="en-AU"/>
        </a:p>
      </dgm:t>
    </dgm:pt>
    <dgm:pt modelId="{40BBAB5F-3281-4782-BE1B-B2BB1B12C418}">
      <dgm:prSet phldrT="[Text]" custT="1"/>
      <dgm:spPr/>
      <dgm:t>
        <a:bodyPr/>
        <a:lstStyle/>
        <a:p>
          <a:r>
            <a:rPr lang="en-AU" sz="1400" dirty="0"/>
            <a:t>Conducted by competent APP appointed as an assessor</a:t>
          </a:r>
        </a:p>
      </dgm:t>
    </dgm:pt>
    <dgm:pt modelId="{D42D9CD4-E0E2-44B2-84B1-E8081BE69725}" type="parTrans" cxnId="{71A1B5EE-ED0A-415B-9645-C59C37BED84C}">
      <dgm:prSet/>
      <dgm:spPr/>
      <dgm:t>
        <a:bodyPr/>
        <a:lstStyle/>
        <a:p>
          <a:endParaRPr lang="en-AU"/>
        </a:p>
      </dgm:t>
    </dgm:pt>
    <dgm:pt modelId="{07926C73-4215-453A-A849-70C3EC6526B6}" type="sibTrans" cxnId="{71A1B5EE-ED0A-415B-9645-C59C37BED84C}">
      <dgm:prSet/>
      <dgm:spPr/>
      <dgm:t>
        <a:bodyPr/>
        <a:lstStyle/>
        <a:p>
          <a:endParaRPr lang="en-AU"/>
        </a:p>
      </dgm:t>
    </dgm:pt>
    <dgm:pt modelId="{B076B08C-251B-4875-A36C-85C5A6433545}">
      <dgm:prSet phldrT="[Text]"/>
      <dgm:spPr/>
      <dgm:t>
        <a:bodyPr/>
        <a:lstStyle/>
        <a:p>
          <a:r>
            <a:rPr lang="en-AU" dirty="0"/>
            <a:t>Professional Practice Portfolio</a:t>
          </a:r>
        </a:p>
      </dgm:t>
    </dgm:pt>
    <dgm:pt modelId="{1CB74CD0-CE16-4870-955D-052344AC9F99}" type="parTrans" cxnId="{37134409-1F2B-4085-922D-69979FC5ECDC}">
      <dgm:prSet/>
      <dgm:spPr/>
      <dgm:t>
        <a:bodyPr/>
        <a:lstStyle/>
        <a:p>
          <a:endParaRPr lang="en-AU"/>
        </a:p>
      </dgm:t>
    </dgm:pt>
    <dgm:pt modelId="{8AE65273-CAAF-4BD0-88D2-314B4CB4A804}" type="sibTrans" cxnId="{37134409-1F2B-4085-922D-69979FC5ECDC}">
      <dgm:prSet/>
      <dgm:spPr/>
      <dgm:t>
        <a:bodyPr/>
        <a:lstStyle/>
        <a:p>
          <a:endParaRPr lang="en-AU"/>
        </a:p>
      </dgm:t>
    </dgm:pt>
    <dgm:pt modelId="{2A991D26-DCAE-46BC-8804-D4210EBC5826}">
      <dgm:prSet phldrT="[Text]" custT="1"/>
      <dgm:spPr/>
      <dgm:t>
        <a:bodyPr/>
        <a:lstStyle/>
        <a:p>
          <a:r>
            <a:rPr lang="en-AU" sz="1400" dirty="0"/>
            <a:t>Record of all education sessions/in-services/mentoring</a:t>
          </a:r>
        </a:p>
      </dgm:t>
    </dgm:pt>
    <dgm:pt modelId="{79BE6343-695F-47C7-AC6C-9C86AAC1EBDC}" type="parTrans" cxnId="{D3869EC8-D877-4B0F-95C3-3B04579D3B0B}">
      <dgm:prSet/>
      <dgm:spPr/>
      <dgm:t>
        <a:bodyPr/>
        <a:lstStyle/>
        <a:p>
          <a:endParaRPr lang="en-AU"/>
        </a:p>
      </dgm:t>
    </dgm:pt>
    <dgm:pt modelId="{D3B22299-EBFA-4148-906D-BDC6A69D394A}" type="sibTrans" cxnId="{D3869EC8-D877-4B0F-95C3-3B04579D3B0B}">
      <dgm:prSet/>
      <dgm:spPr/>
      <dgm:t>
        <a:bodyPr/>
        <a:lstStyle/>
        <a:p>
          <a:endParaRPr lang="en-AU"/>
        </a:p>
      </dgm:t>
    </dgm:pt>
    <dgm:pt modelId="{3650B956-4F63-4DAB-8856-881D7B54DC67}">
      <dgm:prSet phldrT="[Text]" custT="1"/>
      <dgm:spPr/>
      <dgm:t>
        <a:bodyPr/>
        <a:lstStyle/>
        <a:p>
          <a:r>
            <a:rPr lang="en-AU" sz="1400" dirty="0"/>
            <a:t>Use of electronic clinical log</a:t>
          </a:r>
        </a:p>
      </dgm:t>
    </dgm:pt>
    <dgm:pt modelId="{1FC6ACC3-31CA-4208-A293-D037D760E2F9}" type="parTrans" cxnId="{06172092-1FC2-436A-825E-7517F4E9B6BF}">
      <dgm:prSet/>
      <dgm:spPr/>
      <dgm:t>
        <a:bodyPr/>
        <a:lstStyle/>
        <a:p>
          <a:endParaRPr lang="en-AU"/>
        </a:p>
      </dgm:t>
    </dgm:pt>
    <dgm:pt modelId="{A88407FA-D18E-42E0-BCE9-B6CA4CBF5EBB}" type="sibTrans" cxnId="{06172092-1FC2-436A-825E-7517F4E9B6BF}">
      <dgm:prSet/>
      <dgm:spPr/>
      <dgm:t>
        <a:bodyPr/>
        <a:lstStyle/>
        <a:p>
          <a:endParaRPr lang="en-AU"/>
        </a:p>
      </dgm:t>
    </dgm:pt>
    <dgm:pt modelId="{50BCBF0F-9D39-4A06-ADD6-4E305EF2E515}">
      <dgm:prSet phldrT="[Text]"/>
      <dgm:spPr/>
      <dgm:t>
        <a:bodyPr/>
        <a:lstStyle/>
        <a:p>
          <a:r>
            <a:rPr lang="en-AU" dirty="0"/>
            <a:t>Formal Qualification</a:t>
          </a:r>
        </a:p>
      </dgm:t>
    </dgm:pt>
    <dgm:pt modelId="{4C098997-49B3-47E4-9E22-2EA305B49122}" type="parTrans" cxnId="{B9B28EF0-7144-4F64-B68C-2361452D6C1B}">
      <dgm:prSet/>
      <dgm:spPr/>
      <dgm:t>
        <a:bodyPr/>
        <a:lstStyle/>
        <a:p>
          <a:endParaRPr lang="en-AU"/>
        </a:p>
      </dgm:t>
    </dgm:pt>
    <dgm:pt modelId="{F2BDE422-CEEB-44D9-BA86-027BBB119DE9}" type="sibTrans" cxnId="{B9B28EF0-7144-4F64-B68C-2361452D6C1B}">
      <dgm:prSet/>
      <dgm:spPr/>
      <dgm:t>
        <a:bodyPr/>
        <a:lstStyle/>
        <a:p>
          <a:endParaRPr lang="en-AU"/>
        </a:p>
      </dgm:t>
    </dgm:pt>
    <dgm:pt modelId="{0B6DA3DB-689D-40BF-BA8B-993C3EAAE572}">
      <dgm:prSet phldrT="[Text]" custT="1"/>
      <dgm:spPr/>
      <dgm:t>
        <a:bodyPr/>
        <a:lstStyle/>
        <a:p>
          <a:r>
            <a:rPr lang="en-AU" sz="1400" dirty="0"/>
            <a:t>Formal, university-based coursework for targeted learning (e.g. diagnostic imaging, pharmacology, diabetes )</a:t>
          </a:r>
        </a:p>
      </dgm:t>
    </dgm:pt>
    <dgm:pt modelId="{808A6AAA-2B3A-47CF-8DA4-5E1BC9C804E2}" type="parTrans" cxnId="{448B8C5E-9A02-4A4A-B208-197E8D230487}">
      <dgm:prSet/>
      <dgm:spPr/>
      <dgm:t>
        <a:bodyPr/>
        <a:lstStyle/>
        <a:p>
          <a:endParaRPr lang="en-AU"/>
        </a:p>
      </dgm:t>
    </dgm:pt>
    <dgm:pt modelId="{E6918FA8-C367-4E31-9FE2-BF865C239CEF}" type="sibTrans" cxnId="{448B8C5E-9A02-4A4A-B208-197E8D230487}">
      <dgm:prSet/>
      <dgm:spPr/>
      <dgm:t>
        <a:bodyPr/>
        <a:lstStyle/>
        <a:p>
          <a:endParaRPr lang="en-AU"/>
        </a:p>
      </dgm:t>
    </dgm:pt>
    <dgm:pt modelId="{AA52BD8B-5E0F-42DD-8F91-A2B33F0FD86B}" type="pres">
      <dgm:prSet presAssocID="{0856E21D-53DF-4415-8F5E-7AED78CA8C40}" presName="Name0" presStyleCnt="0">
        <dgm:presLayoutVars>
          <dgm:dir/>
          <dgm:animLvl val="lvl"/>
          <dgm:resizeHandles val="exact"/>
        </dgm:presLayoutVars>
      </dgm:prSet>
      <dgm:spPr/>
      <dgm:t>
        <a:bodyPr/>
        <a:lstStyle/>
        <a:p>
          <a:endParaRPr lang="en-US"/>
        </a:p>
      </dgm:t>
    </dgm:pt>
    <dgm:pt modelId="{04562367-6153-4880-9ED8-8A2A9C7102C0}" type="pres">
      <dgm:prSet presAssocID="{E9473E8B-C4C2-4C5D-AEBB-198576C0974B}" presName="linNode" presStyleCnt="0"/>
      <dgm:spPr/>
    </dgm:pt>
    <dgm:pt modelId="{035CCF79-5819-4A82-AC49-2A3D415E4AF0}" type="pres">
      <dgm:prSet presAssocID="{E9473E8B-C4C2-4C5D-AEBB-198576C0974B}" presName="parentText" presStyleLbl="node1" presStyleIdx="0" presStyleCnt="7">
        <dgm:presLayoutVars>
          <dgm:chMax val="1"/>
          <dgm:bulletEnabled val="1"/>
        </dgm:presLayoutVars>
      </dgm:prSet>
      <dgm:spPr/>
      <dgm:t>
        <a:bodyPr/>
        <a:lstStyle/>
        <a:p>
          <a:endParaRPr lang="en-US"/>
        </a:p>
      </dgm:t>
    </dgm:pt>
    <dgm:pt modelId="{B76C247E-47E7-4281-9448-EA0DCADAD815}" type="pres">
      <dgm:prSet presAssocID="{E9473E8B-C4C2-4C5D-AEBB-198576C0974B}" presName="descendantText" presStyleLbl="alignAccFollowNode1" presStyleIdx="0" presStyleCnt="7" custLinFactNeighborX="-486" custLinFactNeighborY="-4311">
        <dgm:presLayoutVars>
          <dgm:bulletEnabled val="1"/>
        </dgm:presLayoutVars>
      </dgm:prSet>
      <dgm:spPr/>
      <dgm:t>
        <a:bodyPr/>
        <a:lstStyle/>
        <a:p>
          <a:endParaRPr lang="en-US"/>
        </a:p>
      </dgm:t>
    </dgm:pt>
    <dgm:pt modelId="{A1CF2766-B62F-494F-A381-76BA82058B4D}" type="pres">
      <dgm:prSet presAssocID="{416FD277-9107-47FC-9672-2F46F9E43AFE}" presName="sp" presStyleCnt="0"/>
      <dgm:spPr/>
    </dgm:pt>
    <dgm:pt modelId="{20470500-1223-4A00-A1C7-A84A9ED01968}" type="pres">
      <dgm:prSet presAssocID="{8E61E524-9E0F-44A3-92B8-B5AD69BA5630}" presName="linNode" presStyleCnt="0"/>
      <dgm:spPr/>
    </dgm:pt>
    <dgm:pt modelId="{1B3AA091-1775-491C-B20B-21F178A6E985}" type="pres">
      <dgm:prSet presAssocID="{8E61E524-9E0F-44A3-92B8-B5AD69BA5630}" presName="parentText" presStyleLbl="node1" presStyleIdx="1" presStyleCnt="7">
        <dgm:presLayoutVars>
          <dgm:chMax val="1"/>
          <dgm:bulletEnabled val="1"/>
        </dgm:presLayoutVars>
      </dgm:prSet>
      <dgm:spPr/>
      <dgm:t>
        <a:bodyPr/>
        <a:lstStyle/>
        <a:p>
          <a:endParaRPr lang="en-US"/>
        </a:p>
      </dgm:t>
    </dgm:pt>
    <dgm:pt modelId="{4328A731-453A-43C7-96D7-61DEE9EACB57}" type="pres">
      <dgm:prSet presAssocID="{8E61E524-9E0F-44A3-92B8-B5AD69BA5630}" presName="descendantText" presStyleLbl="alignAccFollowNode1" presStyleIdx="1" presStyleCnt="7">
        <dgm:presLayoutVars>
          <dgm:bulletEnabled val="1"/>
        </dgm:presLayoutVars>
      </dgm:prSet>
      <dgm:spPr/>
      <dgm:t>
        <a:bodyPr/>
        <a:lstStyle/>
        <a:p>
          <a:endParaRPr lang="en-US"/>
        </a:p>
      </dgm:t>
    </dgm:pt>
    <dgm:pt modelId="{32813E4F-1956-46CD-9400-412414682175}" type="pres">
      <dgm:prSet presAssocID="{08926859-6389-4F2E-801E-A005B0EBAEB3}" presName="sp" presStyleCnt="0"/>
      <dgm:spPr/>
    </dgm:pt>
    <dgm:pt modelId="{94A67F75-D525-4594-803B-F18CCB9DB40E}" type="pres">
      <dgm:prSet presAssocID="{6DFBAB17-FEF5-400B-8923-1A101C268BAA}" presName="linNode" presStyleCnt="0"/>
      <dgm:spPr/>
    </dgm:pt>
    <dgm:pt modelId="{82A0386F-185F-465A-A692-5AB457D3234D}" type="pres">
      <dgm:prSet presAssocID="{6DFBAB17-FEF5-400B-8923-1A101C268BAA}" presName="parentText" presStyleLbl="node1" presStyleIdx="2" presStyleCnt="7">
        <dgm:presLayoutVars>
          <dgm:chMax val="1"/>
          <dgm:bulletEnabled val="1"/>
        </dgm:presLayoutVars>
      </dgm:prSet>
      <dgm:spPr/>
      <dgm:t>
        <a:bodyPr/>
        <a:lstStyle/>
        <a:p>
          <a:endParaRPr lang="en-US"/>
        </a:p>
      </dgm:t>
    </dgm:pt>
    <dgm:pt modelId="{E1D597F5-5C9E-468F-9075-81AC06B8561E}" type="pres">
      <dgm:prSet presAssocID="{6DFBAB17-FEF5-400B-8923-1A101C268BAA}" presName="descendantText" presStyleLbl="alignAccFollowNode1" presStyleIdx="2" presStyleCnt="7">
        <dgm:presLayoutVars>
          <dgm:bulletEnabled val="1"/>
        </dgm:presLayoutVars>
      </dgm:prSet>
      <dgm:spPr/>
      <dgm:t>
        <a:bodyPr/>
        <a:lstStyle/>
        <a:p>
          <a:endParaRPr lang="en-US"/>
        </a:p>
      </dgm:t>
    </dgm:pt>
    <dgm:pt modelId="{32CB3C3F-BA06-424A-8432-E9CF6E123F28}" type="pres">
      <dgm:prSet presAssocID="{5CF16F65-7A2E-41AE-A4CB-E9FCD6EA4727}" presName="sp" presStyleCnt="0"/>
      <dgm:spPr/>
    </dgm:pt>
    <dgm:pt modelId="{CBB39DCB-8670-4718-AC20-64BB2AD48EE0}" type="pres">
      <dgm:prSet presAssocID="{9E609E9F-1196-4D67-8B86-5F663A32B192}" presName="linNode" presStyleCnt="0"/>
      <dgm:spPr/>
    </dgm:pt>
    <dgm:pt modelId="{7F837548-0613-4E15-8BFB-B04B678A148A}" type="pres">
      <dgm:prSet presAssocID="{9E609E9F-1196-4D67-8B86-5F663A32B192}" presName="parentText" presStyleLbl="node1" presStyleIdx="3" presStyleCnt="7">
        <dgm:presLayoutVars>
          <dgm:chMax val="1"/>
          <dgm:bulletEnabled val="1"/>
        </dgm:presLayoutVars>
      </dgm:prSet>
      <dgm:spPr/>
      <dgm:t>
        <a:bodyPr/>
        <a:lstStyle/>
        <a:p>
          <a:endParaRPr lang="en-US"/>
        </a:p>
      </dgm:t>
    </dgm:pt>
    <dgm:pt modelId="{61AA13CB-B770-4251-8E75-6E1A6D61E25A}" type="pres">
      <dgm:prSet presAssocID="{9E609E9F-1196-4D67-8B86-5F663A32B192}" presName="descendantText" presStyleLbl="alignAccFollowNode1" presStyleIdx="3" presStyleCnt="7">
        <dgm:presLayoutVars>
          <dgm:bulletEnabled val="1"/>
        </dgm:presLayoutVars>
      </dgm:prSet>
      <dgm:spPr/>
      <dgm:t>
        <a:bodyPr/>
        <a:lstStyle/>
        <a:p>
          <a:endParaRPr lang="en-US"/>
        </a:p>
      </dgm:t>
    </dgm:pt>
    <dgm:pt modelId="{35B8A88A-90E9-4AA3-9B62-E329902EC04A}" type="pres">
      <dgm:prSet presAssocID="{6A7B0DCD-7F4B-46ED-8F0B-2E90CF4F8C50}" presName="sp" presStyleCnt="0"/>
      <dgm:spPr/>
    </dgm:pt>
    <dgm:pt modelId="{243BF876-410C-4D18-ACC7-2BA2FD8C5B8F}" type="pres">
      <dgm:prSet presAssocID="{9E4F9018-A2CC-46BF-9CB5-775FAA17EA4C}" presName="linNode" presStyleCnt="0"/>
      <dgm:spPr/>
    </dgm:pt>
    <dgm:pt modelId="{9001EE6F-2D3C-4192-B2BC-AC25EBF692A5}" type="pres">
      <dgm:prSet presAssocID="{9E4F9018-A2CC-46BF-9CB5-775FAA17EA4C}" presName="parentText" presStyleLbl="node1" presStyleIdx="4" presStyleCnt="7">
        <dgm:presLayoutVars>
          <dgm:chMax val="1"/>
          <dgm:bulletEnabled val="1"/>
        </dgm:presLayoutVars>
      </dgm:prSet>
      <dgm:spPr/>
      <dgm:t>
        <a:bodyPr/>
        <a:lstStyle/>
        <a:p>
          <a:endParaRPr lang="en-US"/>
        </a:p>
      </dgm:t>
    </dgm:pt>
    <dgm:pt modelId="{AAD76780-CA18-4373-AB4E-82E5BB3359B3}" type="pres">
      <dgm:prSet presAssocID="{9E4F9018-A2CC-46BF-9CB5-775FAA17EA4C}" presName="descendantText" presStyleLbl="alignAccFollowNode1" presStyleIdx="4" presStyleCnt="7" custLinFactNeighborX="-1235" custLinFactNeighborY="7074">
        <dgm:presLayoutVars>
          <dgm:bulletEnabled val="1"/>
        </dgm:presLayoutVars>
      </dgm:prSet>
      <dgm:spPr/>
      <dgm:t>
        <a:bodyPr/>
        <a:lstStyle/>
        <a:p>
          <a:endParaRPr lang="en-US"/>
        </a:p>
      </dgm:t>
    </dgm:pt>
    <dgm:pt modelId="{E307C01E-3192-4D59-9502-0EEAA9AFEDB8}" type="pres">
      <dgm:prSet presAssocID="{98D42E5B-CDD6-46F4-B4F6-E09C2D3E9822}" presName="sp" presStyleCnt="0"/>
      <dgm:spPr/>
    </dgm:pt>
    <dgm:pt modelId="{FE24A6EE-6C38-43B0-B984-0232FFAA06EE}" type="pres">
      <dgm:prSet presAssocID="{B076B08C-251B-4875-A36C-85C5A6433545}" presName="linNode" presStyleCnt="0"/>
      <dgm:spPr/>
    </dgm:pt>
    <dgm:pt modelId="{16621C09-470D-48FB-8913-ED41272C8094}" type="pres">
      <dgm:prSet presAssocID="{B076B08C-251B-4875-A36C-85C5A6433545}" presName="parentText" presStyleLbl="node1" presStyleIdx="5" presStyleCnt="7">
        <dgm:presLayoutVars>
          <dgm:chMax val="1"/>
          <dgm:bulletEnabled val="1"/>
        </dgm:presLayoutVars>
      </dgm:prSet>
      <dgm:spPr/>
      <dgm:t>
        <a:bodyPr/>
        <a:lstStyle/>
        <a:p>
          <a:endParaRPr lang="en-US"/>
        </a:p>
      </dgm:t>
    </dgm:pt>
    <dgm:pt modelId="{CAF2523B-3C6C-4754-81D2-E78E4B291213}" type="pres">
      <dgm:prSet presAssocID="{B076B08C-251B-4875-A36C-85C5A6433545}" presName="descendantText" presStyleLbl="alignAccFollowNode1" presStyleIdx="5" presStyleCnt="7">
        <dgm:presLayoutVars>
          <dgm:bulletEnabled val="1"/>
        </dgm:presLayoutVars>
      </dgm:prSet>
      <dgm:spPr/>
      <dgm:t>
        <a:bodyPr/>
        <a:lstStyle/>
        <a:p>
          <a:endParaRPr lang="en-US"/>
        </a:p>
      </dgm:t>
    </dgm:pt>
    <dgm:pt modelId="{9003297B-8A60-40CD-831D-20FFD2D164FE}" type="pres">
      <dgm:prSet presAssocID="{8AE65273-CAAF-4BD0-88D2-314B4CB4A804}" presName="sp" presStyleCnt="0"/>
      <dgm:spPr/>
    </dgm:pt>
    <dgm:pt modelId="{617E2C31-B726-420A-A0DE-ADC7A4903183}" type="pres">
      <dgm:prSet presAssocID="{50BCBF0F-9D39-4A06-ADD6-4E305EF2E515}" presName="linNode" presStyleCnt="0"/>
      <dgm:spPr/>
    </dgm:pt>
    <dgm:pt modelId="{E2C96578-C319-4F04-ABEB-F1966C223049}" type="pres">
      <dgm:prSet presAssocID="{50BCBF0F-9D39-4A06-ADD6-4E305EF2E515}" presName="parentText" presStyleLbl="node1" presStyleIdx="6" presStyleCnt="7">
        <dgm:presLayoutVars>
          <dgm:chMax val="1"/>
          <dgm:bulletEnabled val="1"/>
        </dgm:presLayoutVars>
      </dgm:prSet>
      <dgm:spPr/>
      <dgm:t>
        <a:bodyPr/>
        <a:lstStyle/>
        <a:p>
          <a:endParaRPr lang="en-US"/>
        </a:p>
      </dgm:t>
    </dgm:pt>
    <dgm:pt modelId="{22E5465B-FBD7-49D2-B597-28E0440BC6A1}" type="pres">
      <dgm:prSet presAssocID="{50BCBF0F-9D39-4A06-ADD6-4E305EF2E515}" presName="descendantText" presStyleLbl="alignAccFollowNode1" presStyleIdx="6" presStyleCnt="7">
        <dgm:presLayoutVars>
          <dgm:bulletEnabled val="1"/>
        </dgm:presLayoutVars>
      </dgm:prSet>
      <dgm:spPr/>
      <dgm:t>
        <a:bodyPr/>
        <a:lstStyle/>
        <a:p>
          <a:endParaRPr lang="en-US"/>
        </a:p>
      </dgm:t>
    </dgm:pt>
  </dgm:ptLst>
  <dgm:cxnLst>
    <dgm:cxn modelId="{8B231DF3-DE5E-43B5-AFF5-E2E4518FB2B1}" type="presOf" srcId="{25682D3F-E2CE-42B9-9DF1-5E97AA1AF851}" destId="{61AA13CB-B770-4251-8E75-6E1A6D61E25A}" srcOrd="0" destOrd="0" presId="urn:microsoft.com/office/officeart/2005/8/layout/vList5"/>
    <dgm:cxn modelId="{924503D7-51C5-486D-9D8B-9DACCD248E32}" srcId="{9E609E9F-1196-4D67-8B86-5F663A32B192}" destId="{25682D3F-E2CE-42B9-9DF1-5E97AA1AF851}" srcOrd="0" destOrd="0" parTransId="{35064317-9A2B-4BE1-A795-CA29D0358BFA}" sibTransId="{129D7B7A-9659-4EF7-B0A0-4300F6E2A049}"/>
    <dgm:cxn modelId="{B9B28EF0-7144-4F64-B68C-2361452D6C1B}" srcId="{0856E21D-53DF-4415-8F5E-7AED78CA8C40}" destId="{50BCBF0F-9D39-4A06-ADD6-4E305EF2E515}" srcOrd="6" destOrd="0" parTransId="{4C098997-49B3-47E4-9E22-2EA305B49122}" sibTransId="{F2BDE422-CEEB-44D9-BA86-027BBB119DE9}"/>
    <dgm:cxn modelId="{37134409-1F2B-4085-922D-69979FC5ECDC}" srcId="{0856E21D-53DF-4415-8F5E-7AED78CA8C40}" destId="{B076B08C-251B-4875-A36C-85C5A6433545}" srcOrd="5" destOrd="0" parTransId="{1CB74CD0-CE16-4870-955D-052344AC9F99}" sibTransId="{8AE65273-CAAF-4BD0-88D2-314B4CB4A804}"/>
    <dgm:cxn modelId="{71A1B5EE-ED0A-415B-9645-C59C37BED84C}" srcId="{9E4F9018-A2CC-46BF-9CB5-775FAA17EA4C}" destId="{40BBAB5F-3281-4782-BE1B-B2BB1B12C418}" srcOrd="0" destOrd="0" parTransId="{D42D9CD4-E0E2-44B2-84B1-E8081BE69725}" sibTransId="{07926C73-4215-453A-A849-70C3EC6526B6}"/>
    <dgm:cxn modelId="{834C1129-0390-4E5F-8700-A19F5AAEE946}" type="presOf" srcId="{40BBAB5F-3281-4782-BE1B-B2BB1B12C418}" destId="{AAD76780-CA18-4373-AB4E-82E5BB3359B3}" srcOrd="0" destOrd="0" presId="urn:microsoft.com/office/officeart/2005/8/layout/vList5"/>
    <dgm:cxn modelId="{62FD5777-E0DB-4014-A168-1FD082A8D952}" type="presOf" srcId="{B076B08C-251B-4875-A36C-85C5A6433545}" destId="{16621C09-470D-48FB-8913-ED41272C8094}" srcOrd="0" destOrd="0" presId="urn:microsoft.com/office/officeart/2005/8/layout/vList5"/>
    <dgm:cxn modelId="{836BB61A-786A-42AE-8C4F-2E766E07DD09}" type="presOf" srcId="{2A991D26-DCAE-46BC-8804-D4210EBC5826}" destId="{CAF2523B-3C6C-4754-81D2-E78E4B291213}" srcOrd="0" destOrd="0" presId="urn:microsoft.com/office/officeart/2005/8/layout/vList5"/>
    <dgm:cxn modelId="{06172092-1FC2-436A-825E-7517F4E9B6BF}" srcId="{B076B08C-251B-4875-A36C-85C5A6433545}" destId="{3650B956-4F63-4DAB-8856-881D7B54DC67}" srcOrd="1" destOrd="0" parTransId="{1FC6ACC3-31CA-4208-A293-D037D760E2F9}" sibTransId="{A88407FA-D18E-42E0-BCE9-B6CA4CBF5EBB}"/>
    <dgm:cxn modelId="{59AA56A8-999E-4EB9-908D-4DCD62FE7BBB}" type="presOf" srcId="{D0603136-5C0C-4F04-B57F-CA08D0EE894D}" destId="{4328A731-453A-43C7-96D7-61DEE9EACB57}" srcOrd="0" destOrd="0" presId="urn:microsoft.com/office/officeart/2005/8/layout/vList5"/>
    <dgm:cxn modelId="{AB592407-441A-48C6-ADF1-9655191FCDE8}" type="presOf" srcId="{50BCBF0F-9D39-4A06-ADD6-4E305EF2E515}" destId="{E2C96578-C319-4F04-ABEB-F1966C223049}" srcOrd="0" destOrd="0" presId="urn:microsoft.com/office/officeart/2005/8/layout/vList5"/>
    <dgm:cxn modelId="{9A75A345-3F5C-43FF-B9AC-09C0CB905D2D}" type="presOf" srcId="{6DFBAB17-FEF5-400B-8923-1A101C268BAA}" destId="{82A0386F-185F-465A-A692-5AB457D3234D}" srcOrd="0" destOrd="0" presId="urn:microsoft.com/office/officeart/2005/8/layout/vList5"/>
    <dgm:cxn modelId="{2F345FEC-E4FE-4FC7-8859-B206C4A84C80}" type="presOf" srcId="{EE2FF5BF-29B6-4522-9E47-877B897D3F36}" destId="{E1D597F5-5C9E-468F-9075-81AC06B8561E}" srcOrd="0" destOrd="0" presId="urn:microsoft.com/office/officeart/2005/8/layout/vList5"/>
    <dgm:cxn modelId="{28A42FF0-468D-4755-80F3-5B3F5506771E}" srcId="{0856E21D-53DF-4415-8F5E-7AED78CA8C40}" destId="{8E61E524-9E0F-44A3-92B8-B5AD69BA5630}" srcOrd="1" destOrd="0" parTransId="{2E37B215-737A-46A6-B3BF-9CFF5A3E0A7C}" sibTransId="{08926859-6389-4F2E-801E-A005B0EBAEB3}"/>
    <dgm:cxn modelId="{DCF17C24-E656-407F-B89B-79162E53340C}" type="presOf" srcId="{8E61E524-9E0F-44A3-92B8-B5AD69BA5630}" destId="{1B3AA091-1775-491C-B20B-21F178A6E985}" srcOrd="0" destOrd="0" presId="urn:microsoft.com/office/officeart/2005/8/layout/vList5"/>
    <dgm:cxn modelId="{D3869EC8-D877-4B0F-95C3-3B04579D3B0B}" srcId="{B076B08C-251B-4875-A36C-85C5A6433545}" destId="{2A991D26-DCAE-46BC-8804-D4210EBC5826}" srcOrd="0" destOrd="0" parTransId="{79BE6343-695F-47C7-AC6C-9C86AAC1EBDC}" sibTransId="{D3B22299-EBFA-4148-906D-BDC6A69D394A}"/>
    <dgm:cxn modelId="{448B8C5E-9A02-4A4A-B208-197E8D230487}" srcId="{50BCBF0F-9D39-4A06-ADD6-4E305EF2E515}" destId="{0B6DA3DB-689D-40BF-BA8B-993C3EAAE572}" srcOrd="0" destOrd="0" parTransId="{808A6AAA-2B3A-47CF-8DA4-5E1BC9C804E2}" sibTransId="{E6918FA8-C367-4E31-9FE2-BF865C239CEF}"/>
    <dgm:cxn modelId="{223E2651-4039-42D1-A70A-00AC8A0ADF0D}" type="presOf" srcId="{0856E21D-53DF-4415-8F5E-7AED78CA8C40}" destId="{AA52BD8B-5E0F-42DD-8F91-A2B33F0FD86B}" srcOrd="0" destOrd="0" presId="urn:microsoft.com/office/officeart/2005/8/layout/vList5"/>
    <dgm:cxn modelId="{9E2703D7-9472-4B46-B2C6-9AC39F608AEE}" srcId="{6DFBAB17-FEF5-400B-8923-1A101C268BAA}" destId="{5DC3D0C9-3EBA-4E28-AA44-39ECA0E91A8B}" srcOrd="1" destOrd="0" parTransId="{DD493DFE-7D8C-4D39-B612-8F5D05668E06}" sibTransId="{3F1FEC12-003B-4C4A-A143-F96A6ACA8887}"/>
    <dgm:cxn modelId="{3A1A3123-E050-4C69-B6C0-6304952B76F6}" type="presOf" srcId="{9E609E9F-1196-4D67-8B86-5F663A32B192}" destId="{7F837548-0613-4E15-8BFB-B04B678A148A}" srcOrd="0" destOrd="0" presId="urn:microsoft.com/office/officeart/2005/8/layout/vList5"/>
    <dgm:cxn modelId="{9DE918D6-979D-4E2E-BDF8-4597CC710E7E}" srcId="{0856E21D-53DF-4415-8F5E-7AED78CA8C40}" destId="{9E609E9F-1196-4D67-8B86-5F663A32B192}" srcOrd="3" destOrd="0" parTransId="{B1C6FBE8-F962-4E33-9BB6-5770EC5FD7DA}" sibTransId="{6A7B0DCD-7F4B-46ED-8F0B-2E90CF4F8C50}"/>
    <dgm:cxn modelId="{64632E8A-3CC3-41E8-9843-07962B240424}" srcId="{0856E21D-53DF-4415-8F5E-7AED78CA8C40}" destId="{E9473E8B-C4C2-4C5D-AEBB-198576C0974B}" srcOrd="0" destOrd="0" parTransId="{C3057F98-67D7-4215-81B8-BD331785509E}" sibTransId="{416FD277-9107-47FC-9672-2F46F9E43AFE}"/>
    <dgm:cxn modelId="{9B55A7EC-018A-4B3A-A15C-37932B192FC2}" srcId="{0856E21D-53DF-4415-8F5E-7AED78CA8C40}" destId="{6DFBAB17-FEF5-400B-8923-1A101C268BAA}" srcOrd="2" destOrd="0" parTransId="{3BBD1DC0-916B-4B28-B810-09D48CA6C94D}" sibTransId="{5CF16F65-7A2E-41AE-A4CB-E9FCD6EA4727}"/>
    <dgm:cxn modelId="{77960B23-F84C-4EB6-A025-20AAE4686645}" srcId="{E9473E8B-C4C2-4C5D-AEBB-198576C0974B}" destId="{FFF0FC0F-2FD5-4C9C-8252-64DCE4B6C5F1}" srcOrd="0" destOrd="0" parTransId="{C2A0D6C4-C38C-45DD-AD37-CB179EB120A4}" sibTransId="{D4AD9AD2-BD8F-435B-844A-0489D0812658}"/>
    <dgm:cxn modelId="{6985A9D7-182F-433E-BACE-3C5B908EB6D7}" srcId="{8E61E524-9E0F-44A3-92B8-B5AD69BA5630}" destId="{D0603136-5C0C-4F04-B57F-CA08D0EE894D}" srcOrd="0" destOrd="0" parTransId="{75BFEC95-EFFB-4E22-B1DA-2A029A6AC009}" sibTransId="{86F9E2B6-1502-400E-A9D1-273E293D17E8}"/>
    <dgm:cxn modelId="{B127FDEC-3186-4F3C-9083-A84073682F31}" type="presOf" srcId="{660BE22B-0001-4CCF-9148-461F63C2A2DA}" destId="{4328A731-453A-43C7-96D7-61DEE9EACB57}" srcOrd="0" destOrd="1" presId="urn:microsoft.com/office/officeart/2005/8/layout/vList5"/>
    <dgm:cxn modelId="{E7C152A3-C4D7-484C-B267-9BCCCA90DA43}" type="presOf" srcId="{E9473E8B-C4C2-4C5D-AEBB-198576C0974B}" destId="{035CCF79-5819-4A82-AC49-2A3D415E4AF0}" srcOrd="0" destOrd="0" presId="urn:microsoft.com/office/officeart/2005/8/layout/vList5"/>
    <dgm:cxn modelId="{3B1E324E-F7EF-4378-BD66-425F3EB286CB}" type="presOf" srcId="{5DC3D0C9-3EBA-4E28-AA44-39ECA0E91A8B}" destId="{E1D597F5-5C9E-468F-9075-81AC06B8561E}" srcOrd="0" destOrd="1" presId="urn:microsoft.com/office/officeart/2005/8/layout/vList5"/>
    <dgm:cxn modelId="{58536FE6-A815-42F0-BAC8-9542585AEAF2}" srcId="{0856E21D-53DF-4415-8F5E-7AED78CA8C40}" destId="{9E4F9018-A2CC-46BF-9CB5-775FAA17EA4C}" srcOrd="4" destOrd="0" parTransId="{60CBD16E-D9AA-4484-BAB2-086226234078}" sibTransId="{98D42E5B-CDD6-46F4-B4F6-E09C2D3E9822}"/>
    <dgm:cxn modelId="{18BDA709-996A-404C-A1E3-CC957EDFD4DC}" srcId="{6DFBAB17-FEF5-400B-8923-1A101C268BAA}" destId="{EE2FF5BF-29B6-4522-9E47-877B897D3F36}" srcOrd="0" destOrd="0" parTransId="{82B26F7F-4B8A-406C-8819-F7AEEBF20D37}" sibTransId="{1E6C9516-D715-49F9-AA51-A7031B5E6901}"/>
    <dgm:cxn modelId="{322A5A7C-29B2-4603-8AF5-AA18B955B921}" type="presOf" srcId="{0B6DA3DB-689D-40BF-BA8B-993C3EAAE572}" destId="{22E5465B-FBD7-49D2-B597-28E0440BC6A1}" srcOrd="0" destOrd="0" presId="urn:microsoft.com/office/officeart/2005/8/layout/vList5"/>
    <dgm:cxn modelId="{FEC02BE6-2F40-4790-A8D9-2C83F186EDD6}" type="presOf" srcId="{3650B956-4F63-4DAB-8856-881D7B54DC67}" destId="{CAF2523B-3C6C-4754-81D2-E78E4B291213}" srcOrd="0" destOrd="1" presId="urn:microsoft.com/office/officeart/2005/8/layout/vList5"/>
    <dgm:cxn modelId="{84B177FA-8318-4E90-8BC6-A5C02794C804}" srcId="{8E61E524-9E0F-44A3-92B8-B5AD69BA5630}" destId="{660BE22B-0001-4CCF-9148-461F63C2A2DA}" srcOrd="1" destOrd="0" parTransId="{2DEBCE02-C9A7-4395-9263-BC37CB6C18C6}" sibTransId="{2BB0911B-940E-4A92-BB49-53E368939956}"/>
    <dgm:cxn modelId="{E517E1BB-C9BF-46AE-827A-993DDE59541E}" type="presOf" srcId="{9E4F9018-A2CC-46BF-9CB5-775FAA17EA4C}" destId="{9001EE6F-2D3C-4192-B2BC-AC25EBF692A5}" srcOrd="0" destOrd="0" presId="urn:microsoft.com/office/officeart/2005/8/layout/vList5"/>
    <dgm:cxn modelId="{509ED9B3-09F3-4BC0-8CDB-1DCBC624810F}" type="presOf" srcId="{FFF0FC0F-2FD5-4C9C-8252-64DCE4B6C5F1}" destId="{B76C247E-47E7-4281-9448-EA0DCADAD815}" srcOrd="0" destOrd="0" presId="urn:microsoft.com/office/officeart/2005/8/layout/vList5"/>
    <dgm:cxn modelId="{A5E019AE-8CC0-444A-B06C-3E2A3C4CD776}" type="presParOf" srcId="{AA52BD8B-5E0F-42DD-8F91-A2B33F0FD86B}" destId="{04562367-6153-4880-9ED8-8A2A9C7102C0}" srcOrd="0" destOrd="0" presId="urn:microsoft.com/office/officeart/2005/8/layout/vList5"/>
    <dgm:cxn modelId="{383A7129-DA5C-49C4-BE14-70B49FC7EBF8}" type="presParOf" srcId="{04562367-6153-4880-9ED8-8A2A9C7102C0}" destId="{035CCF79-5819-4A82-AC49-2A3D415E4AF0}" srcOrd="0" destOrd="0" presId="urn:microsoft.com/office/officeart/2005/8/layout/vList5"/>
    <dgm:cxn modelId="{2EDC4A66-E998-4A7E-A87E-8B753846BFE8}" type="presParOf" srcId="{04562367-6153-4880-9ED8-8A2A9C7102C0}" destId="{B76C247E-47E7-4281-9448-EA0DCADAD815}" srcOrd="1" destOrd="0" presId="urn:microsoft.com/office/officeart/2005/8/layout/vList5"/>
    <dgm:cxn modelId="{A026498B-3F24-472A-9B13-7D6EF169F394}" type="presParOf" srcId="{AA52BD8B-5E0F-42DD-8F91-A2B33F0FD86B}" destId="{A1CF2766-B62F-494F-A381-76BA82058B4D}" srcOrd="1" destOrd="0" presId="urn:microsoft.com/office/officeart/2005/8/layout/vList5"/>
    <dgm:cxn modelId="{F7AE46F4-26E4-4037-8AE8-866B4CE0CDAD}" type="presParOf" srcId="{AA52BD8B-5E0F-42DD-8F91-A2B33F0FD86B}" destId="{20470500-1223-4A00-A1C7-A84A9ED01968}" srcOrd="2" destOrd="0" presId="urn:microsoft.com/office/officeart/2005/8/layout/vList5"/>
    <dgm:cxn modelId="{57B92D6A-6ED2-499F-8BDA-FE0A42814F4B}" type="presParOf" srcId="{20470500-1223-4A00-A1C7-A84A9ED01968}" destId="{1B3AA091-1775-491C-B20B-21F178A6E985}" srcOrd="0" destOrd="0" presId="urn:microsoft.com/office/officeart/2005/8/layout/vList5"/>
    <dgm:cxn modelId="{BF882C95-AA16-41D9-B864-D5883AB522B3}" type="presParOf" srcId="{20470500-1223-4A00-A1C7-A84A9ED01968}" destId="{4328A731-453A-43C7-96D7-61DEE9EACB57}" srcOrd="1" destOrd="0" presId="urn:microsoft.com/office/officeart/2005/8/layout/vList5"/>
    <dgm:cxn modelId="{C5CAD2BC-5DED-40D1-B203-35C26087CD3B}" type="presParOf" srcId="{AA52BD8B-5E0F-42DD-8F91-A2B33F0FD86B}" destId="{32813E4F-1956-46CD-9400-412414682175}" srcOrd="3" destOrd="0" presId="urn:microsoft.com/office/officeart/2005/8/layout/vList5"/>
    <dgm:cxn modelId="{7B1A8611-CD1E-49DD-AFFC-971A5DEA5A7E}" type="presParOf" srcId="{AA52BD8B-5E0F-42DD-8F91-A2B33F0FD86B}" destId="{94A67F75-D525-4594-803B-F18CCB9DB40E}" srcOrd="4" destOrd="0" presId="urn:microsoft.com/office/officeart/2005/8/layout/vList5"/>
    <dgm:cxn modelId="{53D599EF-694F-4450-B4BB-77ED742A644C}" type="presParOf" srcId="{94A67F75-D525-4594-803B-F18CCB9DB40E}" destId="{82A0386F-185F-465A-A692-5AB457D3234D}" srcOrd="0" destOrd="0" presId="urn:microsoft.com/office/officeart/2005/8/layout/vList5"/>
    <dgm:cxn modelId="{1DB35F3D-8FDF-4659-819B-AB5239B662CB}" type="presParOf" srcId="{94A67F75-D525-4594-803B-F18CCB9DB40E}" destId="{E1D597F5-5C9E-468F-9075-81AC06B8561E}" srcOrd="1" destOrd="0" presId="urn:microsoft.com/office/officeart/2005/8/layout/vList5"/>
    <dgm:cxn modelId="{F41BD4E3-CD47-487E-94A6-A2F90FEEAC1C}" type="presParOf" srcId="{AA52BD8B-5E0F-42DD-8F91-A2B33F0FD86B}" destId="{32CB3C3F-BA06-424A-8432-E9CF6E123F28}" srcOrd="5" destOrd="0" presId="urn:microsoft.com/office/officeart/2005/8/layout/vList5"/>
    <dgm:cxn modelId="{DE7F5813-4920-4697-8DBE-E7CD1548B75F}" type="presParOf" srcId="{AA52BD8B-5E0F-42DD-8F91-A2B33F0FD86B}" destId="{CBB39DCB-8670-4718-AC20-64BB2AD48EE0}" srcOrd="6" destOrd="0" presId="urn:microsoft.com/office/officeart/2005/8/layout/vList5"/>
    <dgm:cxn modelId="{86BCF0A5-83B8-4D88-BCA0-41EA4344631F}" type="presParOf" srcId="{CBB39DCB-8670-4718-AC20-64BB2AD48EE0}" destId="{7F837548-0613-4E15-8BFB-B04B678A148A}" srcOrd="0" destOrd="0" presId="urn:microsoft.com/office/officeart/2005/8/layout/vList5"/>
    <dgm:cxn modelId="{46477317-4205-4BC1-AAEB-6ACC71925408}" type="presParOf" srcId="{CBB39DCB-8670-4718-AC20-64BB2AD48EE0}" destId="{61AA13CB-B770-4251-8E75-6E1A6D61E25A}" srcOrd="1" destOrd="0" presId="urn:microsoft.com/office/officeart/2005/8/layout/vList5"/>
    <dgm:cxn modelId="{01E63406-00CC-490F-A4BE-01FC0802ECBE}" type="presParOf" srcId="{AA52BD8B-5E0F-42DD-8F91-A2B33F0FD86B}" destId="{35B8A88A-90E9-4AA3-9B62-E329902EC04A}" srcOrd="7" destOrd="0" presId="urn:microsoft.com/office/officeart/2005/8/layout/vList5"/>
    <dgm:cxn modelId="{12ADCCE6-1C9D-4E41-B55D-168D4E6925DD}" type="presParOf" srcId="{AA52BD8B-5E0F-42DD-8F91-A2B33F0FD86B}" destId="{243BF876-410C-4D18-ACC7-2BA2FD8C5B8F}" srcOrd="8" destOrd="0" presId="urn:microsoft.com/office/officeart/2005/8/layout/vList5"/>
    <dgm:cxn modelId="{976A0752-82F5-482E-84B5-35772078E0B4}" type="presParOf" srcId="{243BF876-410C-4D18-ACC7-2BA2FD8C5B8F}" destId="{9001EE6F-2D3C-4192-B2BC-AC25EBF692A5}" srcOrd="0" destOrd="0" presId="urn:microsoft.com/office/officeart/2005/8/layout/vList5"/>
    <dgm:cxn modelId="{A94B1F74-E2C0-4AB1-A8EB-123989A7179E}" type="presParOf" srcId="{243BF876-410C-4D18-ACC7-2BA2FD8C5B8F}" destId="{AAD76780-CA18-4373-AB4E-82E5BB3359B3}" srcOrd="1" destOrd="0" presId="urn:microsoft.com/office/officeart/2005/8/layout/vList5"/>
    <dgm:cxn modelId="{35347063-077E-458E-8455-29654ACA1CA0}" type="presParOf" srcId="{AA52BD8B-5E0F-42DD-8F91-A2B33F0FD86B}" destId="{E307C01E-3192-4D59-9502-0EEAA9AFEDB8}" srcOrd="9" destOrd="0" presId="urn:microsoft.com/office/officeart/2005/8/layout/vList5"/>
    <dgm:cxn modelId="{640B2C8D-02A8-44B3-A2B6-4AB5B8E1AEE7}" type="presParOf" srcId="{AA52BD8B-5E0F-42DD-8F91-A2B33F0FD86B}" destId="{FE24A6EE-6C38-43B0-B984-0232FFAA06EE}" srcOrd="10" destOrd="0" presId="urn:microsoft.com/office/officeart/2005/8/layout/vList5"/>
    <dgm:cxn modelId="{EAFB3B83-1007-44BF-ACBF-148FEFB2E6E2}" type="presParOf" srcId="{FE24A6EE-6C38-43B0-B984-0232FFAA06EE}" destId="{16621C09-470D-48FB-8913-ED41272C8094}" srcOrd="0" destOrd="0" presId="urn:microsoft.com/office/officeart/2005/8/layout/vList5"/>
    <dgm:cxn modelId="{2982AA07-D40A-442C-811C-B7CCA3AB50B3}" type="presParOf" srcId="{FE24A6EE-6C38-43B0-B984-0232FFAA06EE}" destId="{CAF2523B-3C6C-4754-81D2-E78E4B291213}" srcOrd="1" destOrd="0" presId="urn:microsoft.com/office/officeart/2005/8/layout/vList5"/>
    <dgm:cxn modelId="{CA5E2AFD-CB68-4FDD-A95D-F945F4218010}" type="presParOf" srcId="{AA52BD8B-5E0F-42DD-8F91-A2B33F0FD86B}" destId="{9003297B-8A60-40CD-831D-20FFD2D164FE}" srcOrd="11" destOrd="0" presId="urn:microsoft.com/office/officeart/2005/8/layout/vList5"/>
    <dgm:cxn modelId="{022DA36F-6C95-4E98-AAB9-7C75AF4D4537}" type="presParOf" srcId="{AA52BD8B-5E0F-42DD-8F91-A2B33F0FD86B}" destId="{617E2C31-B726-420A-A0DE-ADC7A4903183}" srcOrd="12" destOrd="0" presId="urn:microsoft.com/office/officeart/2005/8/layout/vList5"/>
    <dgm:cxn modelId="{EEB2CA8B-D786-42E9-BA7D-8828D0CFD7E9}" type="presParOf" srcId="{617E2C31-B726-420A-A0DE-ADC7A4903183}" destId="{E2C96578-C319-4F04-ABEB-F1966C223049}" srcOrd="0" destOrd="0" presId="urn:microsoft.com/office/officeart/2005/8/layout/vList5"/>
    <dgm:cxn modelId="{9705A0FB-9FF9-4F12-A55F-0A63C9506D07}" type="presParOf" srcId="{617E2C31-B726-420A-A0DE-ADC7A4903183}" destId="{22E5465B-FBD7-49D2-B597-28E0440BC6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C247E-47E7-4281-9448-EA0DCADAD815}">
      <dsp:nvSpPr>
        <dsp:cNvPr id="0" name=""/>
        <dsp:cNvSpPr/>
      </dsp:nvSpPr>
      <dsp:spPr>
        <a:xfrm rot="5400000">
          <a:off x="4481202" y="-1913456"/>
          <a:ext cx="579014" cy="450166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t>Assessed either by orthopaedic surgeon or experienced advanced practice practitioner (APP) who has completed competency requirements</a:t>
          </a:r>
        </a:p>
      </dsp:txBody>
      <dsp:txXfrm rot="-5400000">
        <a:off x="2519879" y="76132"/>
        <a:ext cx="4473397" cy="522484"/>
      </dsp:txXfrm>
    </dsp:sp>
    <dsp:sp modelId="{035CCF79-5819-4A82-AC49-2A3D415E4AF0}">
      <dsp:nvSpPr>
        <dsp:cNvPr id="0" name=""/>
        <dsp:cNvSpPr/>
      </dsp:nvSpPr>
      <dsp:spPr>
        <a:xfrm>
          <a:off x="0" y="451"/>
          <a:ext cx="2532184" cy="7237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AU" sz="2000" kern="1200" dirty="0"/>
            <a:t>Workplace Observation (s)</a:t>
          </a:r>
        </a:p>
      </dsp:txBody>
      <dsp:txXfrm>
        <a:off x="35331" y="35782"/>
        <a:ext cx="2461522" cy="653106"/>
      </dsp:txXfrm>
    </dsp:sp>
    <dsp:sp modelId="{4328A731-453A-43C7-96D7-61DEE9EACB57}">
      <dsp:nvSpPr>
        <dsp:cNvPr id="0" name=""/>
        <dsp:cNvSpPr/>
      </dsp:nvSpPr>
      <dsp:spPr>
        <a:xfrm rot="5400000">
          <a:off x="4493508" y="-1128538"/>
          <a:ext cx="579014" cy="450166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t>Radiology/Pharmacology/Pathology management</a:t>
          </a:r>
        </a:p>
        <a:p>
          <a:pPr marL="114300" lvl="1" indent="-114300" algn="l" defTabSz="622300">
            <a:lnSpc>
              <a:spcPct val="90000"/>
            </a:lnSpc>
            <a:spcBef>
              <a:spcPct val="0"/>
            </a:spcBef>
            <a:spcAft>
              <a:spcPct val="15000"/>
            </a:spcAft>
            <a:buChar char="••"/>
          </a:pPr>
          <a:r>
            <a:rPr lang="en-AU" sz="1400" kern="1200" dirty="0"/>
            <a:t>Assessed by competent APP appointed as an assessor</a:t>
          </a:r>
        </a:p>
      </dsp:txBody>
      <dsp:txXfrm rot="-5400000">
        <a:off x="2532185" y="861050"/>
        <a:ext cx="4473397" cy="522484"/>
      </dsp:txXfrm>
    </dsp:sp>
    <dsp:sp modelId="{1B3AA091-1775-491C-B20B-21F178A6E985}">
      <dsp:nvSpPr>
        <dsp:cNvPr id="0" name=""/>
        <dsp:cNvSpPr/>
      </dsp:nvSpPr>
      <dsp:spPr>
        <a:xfrm>
          <a:off x="0" y="760408"/>
          <a:ext cx="2532184" cy="7237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AU" sz="2000" kern="1200" dirty="0"/>
            <a:t>Case based Presentations</a:t>
          </a:r>
        </a:p>
      </dsp:txBody>
      <dsp:txXfrm>
        <a:off x="35331" y="795739"/>
        <a:ext cx="2461522" cy="653106"/>
      </dsp:txXfrm>
    </dsp:sp>
    <dsp:sp modelId="{E1D597F5-5C9E-468F-9075-81AC06B8561E}">
      <dsp:nvSpPr>
        <dsp:cNvPr id="0" name=""/>
        <dsp:cNvSpPr/>
      </dsp:nvSpPr>
      <dsp:spPr>
        <a:xfrm rot="5400000">
          <a:off x="4493508" y="-368582"/>
          <a:ext cx="579014" cy="450166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t>Radiology interpretation case series</a:t>
          </a:r>
        </a:p>
        <a:p>
          <a:pPr marL="114300" lvl="1" indent="-114300" algn="l" defTabSz="622300">
            <a:lnSpc>
              <a:spcPct val="90000"/>
            </a:lnSpc>
            <a:spcBef>
              <a:spcPct val="0"/>
            </a:spcBef>
            <a:spcAft>
              <a:spcPct val="15000"/>
            </a:spcAft>
            <a:buChar char="••"/>
          </a:pPr>
          <a:r>
            <a:rPr lang="en-AU" sz="1400" kern="1200" dirty="0"/>
            <a:t>Formal education/learning modules where available</a:t>
          </a:r>
        </a:p>
      </dsp:txBody>
      <dsp:txXfrm rot="-5400000">
        <a:off x="2532185" y="1621006"/>
        <a:ext cx="4473397" cy="522484"/>
      </dsp:txXfrm>
    </dsp:sp>
    <dsp:sp modelId="{82A0386F-185F-465A-A692-5AB457D3234D}">
      <dsp:nvSpPr>
        <dsp:cNvPr id="0" name=""/>
        <dsp:cNvSpPr/>
      </dsp:nvSpPr>
      <dsp:spPr>
        <a:xfrm>
          <a:off x="0" y="1520364"/>
          <a:ext cx="2532184" cy="7237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AU" sz="2000" kern="1200" dirty="0"/>
            <a:t>Written Response</a:t>
          </a:r>
        </a:p>
      </dsp:txBody>
      <dsp:txXfrm>
        <a:off x="35331" y="1555695"/>
        <a:ext cx="2461522" cy="653106"/>
      </dsp:txXfrm>
    </dsp:sp>
    <dsp:sp modelId="{61AA13CB-B770-4251-8E75-6E1A6D61E25A}">
      <dsp:nvSpPr>
        <dsp:cNvPr id="0" name=""/>
        <dsp:cNvSpPr/>
      </dsp:nvSpPr>
      <dsp:spPr>
        <a:xfrm rot="5400000">
          <a:off x="4493508" y="391373"/>
          <a:ext cx="579014" cy="450166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t>Conducted by orthopaedic surgeon </a:t>
          </a:r>
        </a:p>
      </dsp:txBody>
      <dsp:txXfrm rot="-5400000">
        <a:off x="2532185" y="2380962"/>
        <a:ext cx="4473397" cy="522484"/>
      </dsp:txXfrm>
    </dsp:sp>
    <dsp:sp modelId="{7F837548-0613-4E15-8BFB-B04B678A148A}">
      <dsp:nvSpPr>
        <dsp:cNvPr id="0" name=""/>
        <dsp:cNvSpPr/>
      </dsp:nvSpPr>
      <dsp:spPr>
        <a:xfrm>
          <a:off x="0" y="2280320"/>
          <a:ext cx="2532184" cy="7237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AU" sz="2000" kern="1200" dirty="0"/>
            <a:t>Performance Appraisal</a:t>
          </a:r>
        </a:p>
      </dsp:txBody>
      <dsp:txXfrm>
        <a:off x="35331" y="2315651"/>
        <a:ext cx="2461522" cy="653106"/>
      </dsp:txXfrm>
    </dsp:sp>
    <dsp:sp modelId="{AAD76780-CA18-4373-AB4E-82E5BB3359B3}">
      <dsp:nvSpPr>
        <dsp:cNvPr id="0" name=""/>
        <dsp:cNvSpPr/>
      </dsp:nvSpPr>
      <dsp:spPr>
        <a:xfrm rot="5400000">
          <a:off x="4462236" y="1192289"/>
          <a:ext cx="579014" cy="450166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t>Conducted by competent APP appointed as an assessor</a:t>
          </a:r>
        </a:p>
      </dsp:txBody>
      <dsp:txXfrm rot="-5400000">
        <a:off x="2500913" y="3181878"/>
        <a:ext cx="4473397" cy="522484"/>
      </dsp:txXfrm>
    </dsp:sp>
    <dsp:sp modelId="{9001EE6F-2D3C-4192-B2BC-AC25EBF692A5}">
      <dsp:nvSpPr>
        <dsp:cNvPr id="0" name=""/>
        <dsp:cNvSpPr/>
      </dsp:nvSpPr>
      <dsp:spPr>
        <a:xfrm>
          <a:off x="0" y="3040277"/>
          <a:ext cx="2532184" cy="7237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AU" sz="2000" kern="1200" dirty="0"/>
            <a:t>Documentation Audit</a:t>
          </a:r>
        </a:p>
      </dsp:txBody>
      <dsp:txXfrm>
        <a:off x="35331" y="3075608"/>
        <a:ext cx="2461522" cy="653106"/>
      </dsp:txXfrm>
    </dsp:sp>
    <dsp:sp modelId="{CAF2523B-3C6C-4754-81D2-E78E4B291213}">
      <dsp:nvSpPr>
        <dsp:cNvPr id="0" name=""/>
        <dsp:cNvSpPr/>
      </dsp:nvSpPr>
      <dsp:spPr>
        <a:xfrm rot="5400000">
          <a:off x="4493508" y="1911286"/>
          <a:ext cx="579014" cy="450166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t>Record of all education sessions/in-services/mentoring</a:t>
          </a:r>
        </a:p>
        <a:p>
          <a:pPr marL="114300" lvl="1" indent="-114300" algn="l" defTabSz="622300">
            <a:lnSpc>
              <a:spcPct val="90000"/>
            </a:lnSpc>
            <a:spcBef>
              <a:spcPct val="0"/>
            </a:spcBef>
            <a:spcAft>
              <a:spcPct val="15000"/>
            </a:spcAft>
            <a:buChar char="••"/>
          </a:pPr>
          <a:r>
            <a:rPr lang="en-AU" sz="1400" kern="1200" dirty="0"/>
            <a:t>Use of electronic clinical log</a:t>
          </a:r>
        </a:p>
      </dsp:txBody>
      <dsp:txXfrm rot="-5400000">
        <a:off x="2532185" y="3900875"/>
        <a:ext cx="4473397" cy="522484"/>
      </dsp:txXfrm>
    </dsp:sp>
    <dsp:sp modelId="{16621C09-470D-48FB-8913-ED41272C8094}">
      <dsp:nvSpPr>
        <dsp:cNvPr id="0" name=""/>
        <dsp:cNvSpPr/>
      </dsp:nvSpPr>
      <dsp:spPr>
        <a:xfrm>
          <a:off x="0" y="3800233"/>
          <a:ext cx="2532184" cy="7237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AU" sz="2000" kern="1200" dirty="0"/>
            <a:t>Professional Practice Portfolio</a:t>
          </a:r>
        </a:p>
      </dsp:txBody>
      <dsp:txXfrm>
        <a:off x="35331" y="3835564"/>
        <a:ext cx="2461522" cy="653106"/>
      </dsp:txXfrm>
    </dsp:sp>
    <dsp:sp modelId="{22E5465B-FBD7-49D2-B597-28E0440BC6A1}">
      <dsp:nvSpPr>
        <dsp:cNvPr id="0" name=""/>
        <dsp:cNvSpPr/>
      </dsp:nvSpPr>
      <dsp:spPr>
        <a:xfrm rot="5400000">
          <a:off x="4493508" y="2671243"/>
          <a:ext cx="579014" cy="450166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t>Formal, university-based coursework for targeted learning (e.g. diagnostic imaging, pharmacology, diabetes )</a:t>
          </a:r>
        </a:p>
      </dsp:txBody>
      <dsp:txXfrm rot="-5400000">
        <a:off x="2532185" y="4660832"/>
        <a:ext cx="4473397" cy="522484"/>
      </dsp:txXfrm>
    </dsp:sp>
    <dsp:sp modelId="{E2C96578-C319-4F04-ABEB-F1966C223049}">
      <dsp:nvSpPr>
        <dsp:cNvPr id="0" name=""/>
        <dsp:cNvSpPr/>
      </dsp:nvSpPr>
      <dsp:spPr>
        <a:xfrm>
          <a:off x="0" y="4560190"/>
          <a:ext cx="2532184" cy="7237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AU" sz="2000" kern="1200" dirty="0"/>
            <a:t>Formal Qualification</a:t>
          </a:r>
        </a:p>
      </dsp:txBody>
      <dsp:txXfrm>
        <a:off x="35331" y="4595521"/>
        <a:ext cx="2461522" cy="6531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4407" tIns="47204" rIns="94407" bIns="47204"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4407" tIns="47204" rIns="94407" bIns="47204" rtlCol="0"/>
          <a:lstStyle>
            <a:lvl1pPr algn="r">
              <a:defRPr sz="1200"/>
            </a:lvl1pPr>
          </a:lstStyle>
          <a:p>
            <a:fld id="{74A1DE3C-08DC-4D94-9CCA-1018F78BF990}" type="datetimeFigureOut">
              <a:rPr lang="en-CA" smtClean="0"/>
              <a:t>05/04/2019</a:t>
            </a:fld>
            <a:endParaRPr lang="en-CA"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4407" tIns="47204" rIns="94407" bIns="47204"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4407" tIns="47204" rIns="94407" bIns="47204" rtlCol="0" anchor="b"/>
          <a:lstStyle>
            <a:lvl1pPr algn="r">
              <a:defRPr sz="1200"/>
            </a:lvl1pPr>
          </a:lstStyle>
          <a:p>
            <a:fld id="{3BBBCFF8-98F7-4998-AC93-148D65BCD945}" type="slidenum">
              <a:rPr lang="en-CA" smtClean="0"/>
              <a:t>‹#›</a:t>
            </a:fld>
            <a:endParaRPr lang="en-CA" dirty="0"/>
          </a:p>
        </p:txBody>
      </p:sp>
    </p:spTree>
    <p:extLst>
      <p:ext uri="{BB962C8B-B14F-4D97-AF65-F5344CB8AC3E}">
        <p14:creationId xmlns:p14="http://schemas.microsoft.com/office/powerpoint/2010/main" val="2816410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4407" tIns="47204" rIns="94407" bIns="47204"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4407" tIns="47204" rIns="94407" bIns="47204" rtlCol="0"/>
          <a:lstStyle>
            <a:lvl1pPr algn="r">
              <a:defRPr sz="1200"/>
            </a:lvl1pPr>
          </a:lstStyle>
          <a:p>
            <a:fld id="{77F9E5F7-19A2-4FCA-9292-0CD63B129B97}" type="datetimeFigureOut">
              <a:rPr lang="en-US" smtClean="0"/>
              <a:t>2019/04/05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4407" tIns="47204" rIns="94407" bIns="47204"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4407" tIns="47204" rIns="94407" bIns="4720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4407" tIns="47204" rIns="94407" bIns="472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4407" tIns="47204" rIns="94407" bIns="47204" rtlCol="0" anchor="b"/>
          <a:lstStyle>
            <a:lvl1pPr algn="r">
              <a:defRPr sz="1200"/>
            </a:lvl1pPr>
          </a:lstStyle>
          <a:p>
            <a:fld id="{869862BB-0E6A-4877-8818-13188F88A10D}" type="slidenum">
              <a:rPr lang="en-US" smtClean="0"/>
              <a:t>‹#›</a:t>
            </a:fld>
            <a:endParaRPr lang="en-US" dirty="0"/>
          </a:p>
        </p:txBody>
      </p:sp>
    </p:spTree>
    <p:extLst>
      <p:ext uri="{BB962C8B-B14F-4D97-AF65-F5344CB8AC3E}">
        <p14:creationId xmlns:p14="http://schemas.microsoft.com/office/powerpoint/2010/main" val="351040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4</a:t>
            </a:fld>
            <a:endParaRPr lang="en-US" dirty="0"/>
          </a:p>
        </p:txBody>
      </p:sp>
    </p:spTree>
    <p:extLst>
      <p:ext uri="{BB962C8B-B14F-4D97-AF65-F5344CB8AC3E}">
        <p14:creationId xmlns:p14="http://schemas.microsoft.com/office/powerpoint/2010/main" val="240163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Susan Robarts</a:t>
            </a:r>
          </a:p>
          <a:p>
            <a:pPr marL="171450" indent="-171450">
              <a:buFont typeface="Arial" panose="020B0604020202020204" pitchFamily="34" charset="0"/>
              <a:buChar char="•"/>
            </a:pPr>
            <a:r>
              <a:rPr lang="en-US" dirty="0"/>
              <a:t>Here’s your role in APP</a:t>
            </a:r>
            <a:r>
              <a:rPr lang="en-US" baseline="0" dirty="0"/>
              <a:t> training and assessment: </a:t>
            </a:r>
            <a:r>
              <a:rPr lang="en-US" dirty="0"/>
              <a:t>guidance, coaching, sign off</a:t>
            </a:r>
          </a:p>
          <a:p>
            <a:pPr marL="171450" indent="-171450">
              <a:buFont typeface="Arial" panose="020B0604020202020204" pitchFamily="34" charset="0"/>
              <a:buChar char="•"/>
            </a:pPr>
            <a:r>
              <a:rPr lang="en-CA" dirty="0">
                <a:solidFill>
                  <a:prstClr val="black"/>
                </a:solidFill>
              </a:rPr>
              <a:t>get familiar with pages 1-15 that describe an</a:t>
            </a:r>
            <a:r>
              <a:rPr lang="en-CA" baseline="0" dirty="0">
                <a:solidFill>
                  <a:prstClr val="black"/>
                </a:solidFill>
              </a:rPr>
              <a:t> independent performer in action – read the cues and the criteria.  Contextualize it to your setting. Ignore what’s not relevant.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Trainee – completes</a:t>
            </a:r>
            <a:r>
              <a:rPr lang="en-US" baseline="0" dirty="0"/>
              <a:t> a comprehensive Learning and Assessment Plan from the Competency Workbook -  mapped to the Competency Standard</a:t>
            </a:r>
            <a:endParaRPr lang="en-US" dirty="0"/>
          </a:p>
        </p:txBody>
      </p:sp>
      <p:sp>
        <p:nvSpPr>
          <p:cNvPr id="4" name="Slide Number Placeholder 3"/>
          <p:cNvSpPr>
            <a:spLocks noGrp="1"/>
          </p:cNvSpPr>
          <p:nvPr>
            <p:ph type="sldNum" sz="quarter" idx="10"/>
          </p:nvPr>
        </p:nvSpPr>
        <p:spPr/>
        <p:txBody>
          <a:bodyPr/>
          <a:lstStyle/>
          <a:p>
            <a:fld id="{616DED54-A830-4E67-BD39-2E7694B9E72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886916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b="1" dirty="0"/>
              <a:t>Susan Robarts</a:t>
            </a:r>
          </a:p>
          <a:p>
            <a:pPr marL="171450" indent="-171450">
              <a:buFont typeface="Arial" panose="020B0604020202020204" pitchFamily="34" charset="0"/>
              <a:buChar char="•"/>
            </a:pPr>
            <a:r>
              <a:rPr lang="en-CA" dirty="0"/>
              <a:t>APPs undergo</a:t>
            </a:r>
            <a:r>
              <a:rPr lang="en-CA" baseline="0" dirty="0"/>
              <a:t> an assessment at midpoint, re-visit learning needs assessment</a:t>
            </a:r>
          </a:p>
          <a:p>
            <a:pPr marL="171450" indent="-171450">
              <a:buFont typeface="Arial" panose="020B0604020202020204" pitchFamily="34" charset="0"/>
              <a:buChar char="•"/>
            </a:pPr>
            <a:r>
              <a:rPr lang="en-CA" baseline="0" dirty="0"/>
              <a:t>Goal is to achieve independence by week 13</a:t>
            </a:r>
          </a:p>
          <a:p>
            <a:pPr marL="171450" indent="-171450">
              <a:buFont typeface="Arial" panose="020B0604020202020204" pitchFamily="34" charset="0"/>
              <a:buChar char="•"/>
            </a:pPr>
            <a:r>
              <a:rPr lang="en-CA" baseline="0" dirty="0"/>
              <a:t>This is a guideline for timing, very flexible</a:t>
            </a:r>
            <a:endParaRPr lang="en-CA" dirty="0"/>
          </a:p>
        </p:txBody>
      </p:sp>
      <p:sp>
        <p:nvSpPr>
          <p:cNvPr id="4" name="Slide Number Placeholder 3"/>
          <p:cNvSpPr>
            <a:spLocks noGrp="1"/>
          </p:cNvSpPr>
          <p:nvPr>
            <p:ph type="sldNum" sz="quarter" idx="10"/>
          </p:nvPr>
        </p:nvSpPr>
        <p:spPr/>
        <p:txBody>
          <a:bodyPr/>
          <a:lstStyle/>
          <a:p>
            <a:fld id="{945156D0-B873-4F32-8791-504E724BDC88}" type="slidenum">
              <a:rPr lang="en-CA" smtClean="0">
                <a:solidFill>
                  <a:prstClr val="black"/>
                </a:solidFill>
              </a:rPr>
              <a:pPr/>
              <a:t>23</a:t>
            </a:fld>
            <a:endParaRPr lang="en-CA" dirty="0">
              <a:solidFill>
                <a:prstClr val="black"/>
              </a:solidFill>
            </a:endParaRPr>
          </a:p>
        </p:txBody>
      </p:sp>
    </p:spTree>
    <p:extLst>
      <p:ext uri="{BB962C8B-B14F-4D97-AF65-F5344CB8AC3E}">
        <p14:creationId xmlns:p14="http://schemas.microsoft.com/office/powerpoint/2010/main" val="3740253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a:t>Described</a:t>
            </a:r>
            <a:r>
              <a:rPr lang="en-CA" baseline="0" dirty="0"/>
              <a:t> in d</a:t>
            </a:r>
            <a:r>
              <a:rPr lang="en-CA" dirty="0"/>
              <a:t>etail in the Orientation manual</a:t>
            </a:r>
          </a:p>
          <a:p>
            <a:pPr marL="171450" indent="-171450">
              <a:buFont typeface="Arial" panose="020B0604020202020204" pitchFamily="34" charset="0"/>
              <a:buChar char="•"/>
            </a:pPr>
            <a:r>
              <a:rPr lang="en-CA" dirty="0"/>
              <a:t>APPs should also be observed by Clinical lead where available, if not, reach out for qualified</a:t>
            </a:r>
            <a:r>
              <a:rPr lang="en-CA" baseline="0" dirty="0"/>
              <a:t> support</a:t>
            </a:r>
          </a:p>
          <a:p>
            <a:pPr marL="171450" indent="-171450">
              <a:buFont typeface="Arial" panose="020B0604020202020204" pitchFamily="34" charset="0"/>
              <a:buChar char="•"/>
            </a:pPr>
            <a:r>
              <a:rPr lang="en-CA" baseline="0" dirty="0"/>
              <a:t>Surgeons should advocate for time out of clinic for APPs to complete learning activities</a:t>
            </a:r>
          </a:p>
          <a:p>
            <a:pPr marL="171450" indent="-171450">
              <a:buFont typeface="Arial" panose="020B0604020202020204" pitchFamily="34" charset="0"/>
              <a:buChar char="•"/>
            </a:pPr>
            <a:r>
              <a:rPr lang="en-CA" baseline="0" dirty="0"/>
              <a:t>Surgeons should contribute to APP team learning – Jeff can speak to our strategies</a:t>
            </a:r>
            <a:endParaRPr lang="en-CA" dirty="0"/>
          </a:p>
        </p:txBody>
      </p:sp>
      <p:sp>
        <p:nvSpPr>
          <p:cNvPr id="4" name="Slide Number Placeholder 3"/>
          <p:cNvSpPr>
            <a:spLocks noGrp="1"/>
          </p:cNvSpPr>
          <p:nvPr>
            <p:ph type="sldNum" sz="quarter" idx="10"/>
          </p:nvPr>
        </p:nvSpPr>
        <p:spPr/>
        <p:txBody>
          <a:bodyPr/>
          <a:lstStyle/>
          <a:p>
            <a:fld id="{945156D0-B873-4F32-8791-504E724BDC88}" type="slidenum">
              <a:rPr lang="en-CA" smtClean="0">
                <a:solidFill>
                  <a:prstClr val="black"/>
                </a:solidFill>
              </a:rPr>
              <a:pPr/>
              <a:t>24</a:t>
            </a:fld>
            <a:endParaRPr lang="en-CA" dirty="0">
              <a:solidFill>
                <a:prstClr val="black"/>
              </a:solidFill>
            </a:endParaRPr>
          </a:p>
        </p:txBody>
      </p:sp>
    </p:spTree>
    <p:extLst>
      <p:ext uri="{BB962C8B-B14F-4D97-AF65-F5344CB8AC3E}">
        <p14:creationId xmlns:p14="http://schemas.microsoft.com/office/powerpoint/2010/main" val="3831703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Explain the </a:t>
            </a:r>
            <a:r>
              <a:rPr lang="en-US" b="1" dirty="0"/>
              <a:t>role of the surgeon in APP onboarding/training ,</a:t>
            </a:r>
            <a:r>
              <a:rPr lang="en-US" b="1" baseline="0" dirty="0"/>
              <a:t> i.e. ongoing e</a:t>
            </a:r>
            <a:r>
              <a:rPr lang="en-US" b="1" dirty="0"/>
              <a:t>xpectations of</a:t>
            </a:r>
            <a:r>
              <a:rPr lang="en-US" b="1" baseline="0" dirty="0"/>
              <a:t> local surgeons </a:t>
            </a:r>
            <a:r>
              <a:rPr lang="en-US" baseline="0" dirty="0"/>
              <a:t>i.e. </a:t>
            </a:r>
            <a:r>
              <a:rPr lang="en-US" dirty="0"/>
              <a:t>attend clinics/rounds/case discussions etc.  </a:t>
            </a:r>
          </a:p>
          <a:p>
            <a:r>
              <a:rPr lang="en-US" dirty="0"/>
              <a:t>The APP and PL Training:</a:t>
            </a:r>
            <a:r>
              <a:rPr lang="en-US" baseline="0" dirty="0"/>
              <a:t>  Support by local surgeons</a:t>
            </a:r>
            <a:endParaRPr lang="en-US" dirty="0"/>
          </a:p>
          <a:p>
            <a:r>
              <a:rPr lang="en-US" dirty="0"/>
              <a:t>APP Training (8 days of Sx triage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Self-directed on-line training component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On-line case based quizzes and a final exam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Workplace Observation : </a:t>
            </a:r>
            <a:r>
              <a:rPr lang="en-US" dirty="0"/>
              <a:t>PL developing APP training for on-site component using a standardized training outline, include </a:t>
            </a:r>
            <a:r>
              <a:rPr lang="en-AU" dirty="0"/>
              <a:t>OSCE type Case based Presentations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Working through cases</a:t>
            </a:r>
          </a:p>
          <a:p>
            <a:pPr marL="171450" indent="-171450">
              <a:buFont typeface="Arial" panose="020B0604020202020204" pitchFamily="34" charset="0"/>
              <a:buChar char="•"/>
            </a:pPr>
            <a:r>
              <a:rPr lang="en-US" dirty="0"/>
              <a:t>Exelicare CMS system training….expectation of consult note , patterns of pain, coordinate surgical triage .. Training for ISAEC model of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Ending with a Performance Appraisal by the surgeon sponsor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 Ongoing evaluation of performance and quality (chart audits, site visits)</a:t>
            </a:r>
          </a:p>
          <a:p>
            <a:pPr marL="171450" indent="-171450">
              <a:buFont typeface="Arial" panose="020B0604020202020204" pitchFamily="34" charset="0"/>
              <a:buChar char="•"/>
            </a:pPr>
            <a:endParaRPr lang="en-US" dirty="0"/>
          </a:p>
          <a:p>
            <a:pPr marL="0" indent="0">
              <a:buNone/>
            </a:pPr>
            <a:r>
              <a:rPr lang="en-US" b="1" u="sng" dirty="0"/>
              <a:t>Surgeon Lead Role in Training </a:t>
            </a:r>
            <a:endParaRPr lang="en-CA" b="1" u="sng" dirty="0"/>
          </a:p>
          <a:p>
            <a:pPr lvl="0"/>
            <a:r>
              <a:rPr lang="en-US" sz="1200" dirty="0"/>
              <a:t>Is familiar with the Training Outline</a:t>
            </a:r>
          </a:p>
          <a:p>
            <a:pPr lvl="0"/>
            <a:r>
              <a:rPr lang="en-US" sz="1200" dirty="0"/>
              <a:t>Provides professional guidance </a:t>
            </a:r>
          </a:p>
          <a:p>
            <a:pPr lvl="0"/>
            <a:r>
              <a:rPr lang="en-US" sz="1200" dirty="0"/>
              <a:t>Ensures there is appropriate time allocated to discuss clinical cases and ongoing supervision</a:t>
            </a:r>
            <a:endParaRPr lang="en-CA" sz="1200" dirty="0"/>
          </a:p>
          <a:p>
            <a:pPr lvl="0"/>
            <a:r>
              <a:rPr lang="en-US" sz="1200" dirty="0"/>
              <a:t>Discusses the APP’s progress with the Practice Leader  </a:t>
            </a:r>
          </a:p>
          <a:p>
            <a:pPr lvl="0"/>
            <a:r>
              <a:rPr lang="en-US" sz="1200" dirty="0"/>
              <a:t>Determines with the trainee when they are ready to progress</a:t>
            </a:r>
          </a:p>
          <a:p>
            <a:pPr lvl="0"/>
            <a:r>
              <a:rPr lang="en-US" sz="1200" dirty="0"/>
              <a:t>Participates in the competency evaluation process</a:t>
            </a:r>
          </a:p>
          <a:p>
            <a:pPr marL="0" indent="0">
              <a:buFont typeface="Arial"/>
              <a:buNone/>
            </a:pPr>
            <a:r>
              <a:rPr lang="en-US" sz="1800" b="1" u="sng" dirty="0"/>
              <a:t> </a:t>
            </a:r>
            <a:r>
              <a:rPr lang="en-US" b="1" u="sng" dirty="0"/>
              <a:t>Trainee role in training </a:t>
            </a:r>
            <a:endParaRPr lang="en-CA" b="1" u="sng" dirty="0"/>
          </a:p>
          <a:p>
            <a:pPr marL="285750" lvl="0" indent="-285750">
              <a:buFont typeface="Arial" panose="020B0604020202020204" pitchFamily="34" charset="0"/>
              <a:buChar char="•"/>
            </a:pPr>
            <a:r>
              <a:rPr lang="en-US" dirty="0"/>
              <a:t>Takes ownership of their progress</a:t>
            </a:r>
            <a:endParaRPr lang="en-CA" dirty="0"/>
          </a:p>
          <a:p>
            <a:pPr marL="285750" lvl="0" indent="-285750">
              <a:buFont typeface="Arial" panose="020B0604020202020204" pitchFamily="34" charset="0"/>
              <a:buChar char="•"/>
            </a:pPr>
            <a:r>
              <a:rPr lang="en-US" dirty="0"/>
              <a:t>Identifies learning gaps and a plan to address</a:t>
            </a:r>
          </a:p>
          <a:p>
            <a:pPr marL="285750" lvl="0" indent="-285750">
              <a:buFont typeface="Arial" panose="020B0604020202020204" pitchFamily="34" charset="0"/>
              <a:buChar char="•"/>
            </a:pPr>
            <a:r>
              <a:rPr lang="en-US" dirty="0"/>
              <a:t>Is responsible for planning their timetable per the Training Outline and recommended activities </a:t>
            </a:r>
          </a:p>
          <a:p>
            <a:pPr marL="285750" lvl="0" indent="-285750">
              <a:buFont typeface="Arial" panose="020B0604020202020204" pitchFamily="34" charset="0"/>
              <a:buChar char="•"/>
            </a:pPr>
            <a:r>
              <a:rPr lang="en-US" dirty="0"/>
              <a:t>Arranges appropriate support required to achieve sign off</a:t>
            </a:r>
          </a:p>
          <a:p>
            <a:pPr lvl="0"/>
            <a:endParaRPr lang="en-CA" sz="1800" dirty="0"/>
          </a:p>
          <a:p>
            <a:endParaRPr lang="en-US" dirty="0"/>
          </a:p>
        </p:txBody>
      </p:sp>
      <p:sp>
        <p:nvSpPr>
          <p:cNvPr id="4" name="Slide Number Placeholder 3"/>
          <p:cNvSpPr>
            <a:spLocks noGrp="1"/>
          </p:cNvSpPr>
          <p:nvPr>
            <p:ph type="sldNum" sz="quarter" idx="10"/>
          </p:nvPr>
        </p:nvSpPr>
        <p:spPr/>
        <p:txBody>
          <a:bodyPr/>
          <a:lstStyle/>
          <a:p>
            <a:fld id="{616DED54-A830-4E67-BD39-2E7694B9E72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144931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ea typeface="Calibri" panose="020F0502020204030204" pitchFamily="34" charset="0"/>
                <a:cs typeface="Arial" panose="020B0604020202020204" pitchFamily="34" charset="0"/>
              </a:rPr>
              <a:t>How has program been beneficial for Dr. Rampersaud’s patients and helped him to manage his practice</a:t>
            </a:r>
            <a:endParaRPr lang="en-CA" b="1" dirty="0">
              <a:solidFill>
                <a:schemeClr val="tx1"/>
              </a:solidFill>
            </a:endParaRPr>
          </a:p>
        </p:txBody>
      </p:sp>
      <p:sp>
        <p:nvSpPr>
          <p:cNvPr id="4" name="Slide Number Placeholder 3"/>
          <p:cNvSpPr>
            <a:spLocks noGrp="1"/>
          </p:cNvSpPr>
          <p:nvPr>
            <p:ph type="sldNum" sz="quarter" idx="10"/>
          </p:nvPr>
        </p:nvSpPr>
        <p:spPr/>
        <p:txBody>
          <a:bodyPr/>
          <a:lstStyle/>
          <a:p>
            <a:fld id="{937DF7D7-5527-F64A-9E73-6470A3CDEDC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636232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CA" dirty="0"/>
              <a:t>This is a summary of some of the successes of the ISAEC pilot.</a:t>
            </a:r>
          </a:p>
          <a:p>
            <a:r>
              <a:rPr lang="en-CA" dirty="0"/>
              <a:t>The pilot mandated 2 weeks from referral to assessment with an APP and was able to achieve a 12 day wait on average. This data is for almost 7000 patients. For a surgical assessment the wait time was under 6 weeks.</a:t>
            </a:r>
          </a:p>
          <a:p>
            <a:r>
              <a:rPr lang="en-CA" dirty="0"/>
              <a:t>And so overall a patient waited for under 2 months where as before they would have waited for sometimes up to 1 year to see a spine specialist. </a:t>
            </a:r>
          </a:p>
          <a:p>
            <a:r>
              <a:rPr lang="en-CA" dirty="0"/>
              <a:t>There was a high level of satisfaction for both patients and providers. Patients were satisfied with the services they received and didn’t insist on getting an MRI or to see a surgeon. They received the information and care that they needed to manage their condition. </a:t>
            </a:r>
          </a:p>
          <a:p>
            <a:r>
              <a:rPr lang="en-CA" dirty="0"/>
              <a:t>The program also showed a good return on investment with regards to cost avoidance predominantly from decrease in primary care MRI use and showed system savings. </a:t>
            </a:r>
          </a:p>
          <a:p>
            <a:r>
              <a:rPr lang="en-CA" dirty="0"/>
              <a:t>This model of care was able to demonstrate the triple aim of value based care -</a:t>
            </a:r>
            <a:r>
              <a:rPr lang="en-US" sz="1200" b="0" i="0" kern="1200" dirty="0">
                <a:solidFill>
                  <a:schemeClr val="tx1"/>
                </a:solidFill>
                <a:effectLst/>
                <a:latin typeface="+mn-lt"/>
                <a:ea typeface="+mn-ea"/>
                <a:cs typeface="+mn-cs"/>
              </a:rPr>
              <a:t>better care, health, and cost</a:t>
            </a:r>
            <a:r>
              <a:rPr lang="en-CA" sz="1200" b="0" i="0" kern="1200" dirty="0">
                <a:solidFill>
                  <a:schemeClr val="tx1"/>
                </a:solidFill>
                <a:effectLst/>
                <a:latin typeface="+mn-lt"/>
                <a:ea typeface="+mn-ea"/>
                <a:cs typeface="+mn-cs"/>
              </a:rPr>
              <a:t>- </a:t>
            </a:r>
            <a:r>
              <a:rPr lang="en-CA" dirty="0"/>
              <a:t> that lead to an investment to spread this model of care across the province. </a:t>
            </a:r>
          </a:p>
          <a:p>
            <a:endParaRPr lang="en-CA" dirty="0"/>
          </a:p>
        </p:txBody>
      </p:sp>
      <p:sp>
        <p:nvSpPr>
          <p:cNvPr id="4" name="Slide Number Placeholder 3"/>
          <p:cNvSpPr>
            <a:spLocks noGrp="1"/>
          </p:cNvSpPr>
          <p:nvPr>
            <p:ph type="sldNum" sz="quarter" idx="10"/>
          </p:nvPr>
        </p:nvSpPr>
        <p:spPr/>
        <p:txBody>
          <a:bodyPr/>
          <a:lstStyle/>
          <a:p>
            <a:fld id="{5D101399-3C05-446C-8BD9-30FB3DF92EF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543071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CA" dirty="0"/>
              <a:t>Summary Slide </a:t>
            </a:r>
          </a:p>
        </p:txBody>
      </p:sp>
      <p:sp>
        <p:nvSpPr>
          <p:cNvPr id="4" name="Slide Number Placeholder 3"/>
          <p:cNvSpPr>
            <a:spLocks noGrp="1"/>
          </p:cNvSpPr>
          <p:nvPr>
            <p:ph type="sldNum" sz="quarter" idx="10"/>
          </p:nvPr>
        </p:nvSpPr>
        <p:spPr/>
        <p:txBody>
          <a:bodyPr/>
          <a:lstStyle/>
          <a:p>
            <a:fld id="{616DED54-A830-4E67-BD39-2E7694B9E725}" type="slidenum">
              <a:rPr lang="en-US" smtClean="0"/>
              <a:pPr/>
              <a:t>29</a:t>
            </a:fld>
            <a:endParaRPr lang="en-US" dirty="0"/>
          </a:p>
        </p:txBody>
      </p:sp>
    </p:spTree>
    <p:extLst>
      <p:ext uri="{BB962C8B-B14F-4D97-AF65-F5344CB8AC3E}">
        <p14:creationId xmlns:p14="http://schemas.microsoft.com/office/powerpoint/2010/main" val="223259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BEE5C4C2-E0F6-49FF-9527-001D8539BCA5}" type="slidenum">
              <a:rPr lang="en-CA" smtClean="0"/>
              <a:t>5</a:t>
            </a:fld>
            <a:endParaRPr lang="en-CA" dirty="0"/>
          </a:p>
        </p:txBody>
      </p:sp>
    </p:spTree>
    <p:extLst>
      <p:ext uri="{BB962C8B-B14F-4D97-AF65-F5344CB8AC3E}">
        <p14:creationId xmlns:p14="http://schemas.microsoft.com/office/powerpoint/2010/main" val="224425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Faadia:</a:t>
            </a:r>
            <a:r>
              <a:rPr lang="en-US" baseline="0" dirty="0" smtClean="0"/>
              <a:t> </a:t>
            </a:r>
            <a:r>
              <a:rPr lang="en-US" dirty="0" smtClean="0"/>
              <a:t>I</a:t>
            </a:r>
            <a:r>
              <a:rPr lang="en-US" baseline="0" dirty="0" smtClean="0"/>
              <a:t> suggest using this slide instead of slide 6 </a:t>
            </a:r>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6</a:t>
            </a:fld>
            <a:endParaRPr lang="en-US" dirty="0"/>
          </a:p>
        </p:txBody>
      </p:sp>
    </p:spTree>
    <p:extLst>
      <p:ext uri="{BB962C8B-B14F-4D97-AF65-F5344CB8AC3E}">
        <p14:creationId xmlns:p14="http://schemas.microsoft.com/office/powerpoint/2010/main" val="1433798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9862BB-0E6A-4877-8818-13188F88A10D}" type="slidenum">
              <a:rPr lang="en-US" smtClean="0"/>
              <a:t>12</a:t>
            </a:fld>
            <a:endParaRPr lang="en-US" dirty="0"/>
          </a:p>
        </p:txBody>
      </p:sp>
    </p:spTree>
    <p:extLst>
      <p:ext uri="{BB962C8B-B14F-4D97-AF65-F5344CB8AC3E}">
        <p14:creationId xmlns:p14="http://schemas.microsoft.com/office/powerpoint/2010/main" val="3214402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08025"/>
            <a:ext cx="4727575" cy="3544888"/>
          </a:xfrm>
        </p:spPr>
      </p:sp>
      <p:sp>
        <p:nvSpPr>
          <p:cNvPr id="3" name="Notes Placeholder 2"/>
          <p:cNvSpPr>
            <a:spLocks noGrp="1"/>
          </p:cNvSpPr>
          <p:nvPr>
            <p:ph type="body" idx="1"/>
          </p:nvPr>
        </p:nvSpPr>
        <p:spPr/>
        <p:txBody>
          <a:bodyPr/>
          <a:lstStyle/>
          <a:p>
            <a:r>
              <a:rPr lang="en-CA" b="1" dirty="0"/>
              <a:t>Dr. Gollish</a:t>
            </a:r>
          </a:p>
          <a:p>
            <a:endParaRPr lang="en-CA" b="1" dirty="0"/>
          </a:p>
        </p:txBody>
      </p:sp>
      <p:sp>
        <p:nvSpPr>
          <p:cNvPr id="4" name="Slide Number Placeholder 3"/>
          <p:cNvSpPr>
            <a:spLocks noGrp="1"/>
          </p:cNvSpPr>
          <p:nvPr>
            <p:ph type="sldNum" sz="quarter" idx="10"/>
          </p:nvPr>
        </p:nvSpPr>
        <p:spPr/>
        <p:txBody>
          <a:bodyPr/>
          <a:lstStyle/>
          <a:p>
            <a:fld id="{58A33818-AC47-416B-842C-39ED929FA054}" type="slidenum">
              <a:rPr lang="en-CA" smtClean="0"/>
              <a:t>17</a:t>
            </a:fld>
            <a:endParaRPr lang="en-CA" dirty="0"/>
          </a:p>
        </p:txBody>
      </p:sp>
    </p:spTree>
    <p:extLst>
      <p:ext uri="{BB962C8B-B14F-4D97-AF65-F5344CB8AC3E}">
        <p14:creationId xmlns:p14="http://schemas.microsoft.com/office/powerpoint/2010/main" val="52489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722343" y="4483261"/>
            <a:ext cx="5778749" cy="4247300"/>
          </a:xfrm>
          <a:prstGeom prst="rect">
            <a:avLst/>
          </a:prstGeom>
        </p:spPr>
        <p:txBody>
          <a:bodyPr lIns="91279" tIns="91279" rIns="91279" bIns="91279" anchor="t" anchorCtr="0">
            <a:noAutofit/>
          </a:bodyPr>
          <a:lstStyle/>
          <a:p>
            <a:r>
              <a:rPr lang="en-US" b="1" dirty="0"/>
              <a:t>Dr. Gollish</a:t>
            </a:r>
          </a:p>
          <a:p>
            <a:r>
              <a:rPr lang="en-US" b="1" baseline="0" dirty="0"/>
              <a:t>Speaks to the need from another perspective </a:t>
            </a:r>
          </a:p>
          <a:p>
            <a:r>
              <a:rPr lang="en-CA" sz="1600" dirty="0">
                <a:latin typeface="Arial" panose="020B0604020202020204" pitchFamily="34" charset="0"/>
                <a:cs typeface="Arial" panose="020B0604020202020204" pitchFamily="34" charset="0"/>
              </a:rPr>
              <a:t>Primary care providers and their patients are frustrated with access to specialist care</a:t>
            </a:r>
          </a:p>
          <a:p>
            <a:r>
              <a:rPr lang="en-CA" sz="1600" dirty="0">
                <a:latin typeface="Arial" panose="020B0604020202020204" pitchFamily="34" charset="0"/>
                <a:cs typeface="Arial" panose="020B0604020202020204" pitchFamily="34" charset="0"/>
              </a:rPr>
              <a:t>Limited patient education and availability of conservative management to support patients with MSK conditions</a:t>
            </a:r>
          </a:p>
          <a:p>
            <a:r>
              <a:rPr lang="en-CA" sz="1600" dirty="0">
                <a:latin typeface="Arial" panose="020B0604020202020204" pitchFamily="34" charset="0"/>
                <a:cs typeface="Arial" panose="020B0604020202020204" pitchFamily="34" charset="0"/>
              </a:rPr>
              <a:t>Patient care delays secondary to:</a:t>
            </a:r>
          </a:p>
          <a:p>
            <a:pPr lvl="1"/>
            <a:r>
              <a:rPr lang="en-CA" sz="1600" dirty="0">
                <a:latin typeface="Arial" panose="020B0604020202020204" pitchFamily="34" charset="0"/>
                <a:cs typeface="Arial" panose="020B0604020202020204" pitchFamily="34" charset="0"/>
              </a:rPr>
              <a:t>Surgeons are managing both surgical and non-surgical care for patients with hip and knee OA</a:t>
            </a:r>
          </a:p>
          <a:p>
            <a:r>
              <a:rPr lang="en-US" sz="1600" dirty="0">
                <a:solidFill>
                  <a:schemeClr val="tx1"/>
                </a:solidFill>
                <a:latin typeface="Arial" panose="020B0604020202020204" pitchFamily="34" charset="0"/>
                <a:cs typeface="Arial" panose="020B0604020202020204" pitchFamily="34" charset="0"/>
              </a:rPr>
              <a:t>Patients receive limited support and guidance while waiting for specialist consultation</a:t>
            </a:r>
          </a:p>
          <a:p>
            <a:endParaRPr b="1" dirty="0"/>
          </a:p>
        </p:txBody>
      </p:sp>
      <p:sp>
        <p:nvSpPr>
          <p:cNvPr id="219" name="Shape 219"/>
          <p:cNvSpPr>
            <a:spLocks noGrp="1" noRot="1" noChangeAspect="1"/>
          </p:cNvSpPr>
          <p:nvPr>
            <p:ph type="sldImg" idx="2"/>
          </p:nvPr>
        </p:nvSpPr>
        <p:spPr>
          <a:xfrm>
            <a:off x="1250950" y="706438"/>
            <a:ext cx="4719638" cy="35401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5875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AU" altLang="en-US" b="1" baseline="0" dirty="0"/>
              <a:t>Susan Robarts</a:t>
            </a:r>
          </a:p>
          <a:p>
            <a:pPr marL="171450" indent="-171450">
              <a:buFont typeface="Arial" panose="020B0604020202020204" pitchFamily="34" charset="0"/>
              <a:buChar char="•"/>
            </a:pPr>
            <a:r>
              <a:rPr lang="en-AU" altLang="en-US" baseline="0" dirty="0"/>
              <a:t>Part 2 of the Workbook provides the details for the Assessment Tools </a:t>
            </a:r>
            <a:r>
              <a:rPr lang="en-AU" altLang="en-US" u="sng" baseline="0" dirty="0"/>
              <a:t>including ‘how to use’ sections for each tool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Incorporate the Performance Appraisal tool into the APP’s annual performance review (1 page, Y/N, mapped to Standard)</a:t>
            </a:r>
          </a:p>
          <a:p>
            <a:pPr marL="171450" indent="-171450">
              <a:buFont typeface="Arial" panose="020B0604020202020204" pitchFamily="34" charset="0"/>
              <a:buChar char="•"/>
            </a:pPr>
            <a:endParaRPr lang="en-AU" altLang="en-US" u="sng" baseline="0"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828" indent="-285703">
              <a:defRPr>
                <a:solidFill>
                  <a:schemeClr val="tx1"/>
                </a:solidFill>
                <a:latin typeface="Arial" charset="0"/>
                <a:cs typeface="Arial" charset="0"/>
              </a:defRPr>
            </a:lvl2pPr>
            <a:lvl3pPr marL="1142813" indent="-228562">
              <a:defRPr>
                <a:solidFill>
                  <a:schemeClr val="tx1"/>
                </a:solidFill>
                <a:latin typeface="Arial" charset="0"/>
                <a:cs typeface="Arial" charset="0"/>
              </a:defRPr>
            </a:lvl3pPr>
            <a:lvl4pPr marL="1599937" indent="-228562">
              <a:defRPr>
                <a:solidFill>
                  <a:schemeClr val="tx1"/>
                </a:solidFill>
                <a:latin typeface="Arial" charset="0"/>
                <a:cs typeface="Arial" charset="0"/>
              </a:defRPr>
            </a:lvl4pPr>
            <a:lvl5pPr marL="2057063" indent="-228562">
              <a:defRPr>
                <a:solidFill>
                  <a:schemeClr val="tx1"/>
                </a:solidFill>
                <a:latin typeface="Arial" charset="0"/>
                <a:cs typeface="Arial" charset="0"/>
              </a:defRPr>
            </a:lvl5pPr>
            <a:lvl6pPr marL="2514187" indent="-228562" eaLnBrk="0" fontAlgn="base" hangingPunct="0">
              <a:spcBef>
                <a:spcPct val="0"/>
              </a:spcBef>
              <a:spcAft>
                <a:spcPct val="0"/>
              </a:spcAft>
              <a:defRPr>
                <a:solidFill>
                  <a:schemeClr val="tx1"/>
                </a:solidFill>
                <a:latin typeface="Arial" charset="0"/>
                <a:cs typeface="Arial" charset="0"/>
              </a:defRPr>
            </a:lvl6pPr>
            <a:lvl7pPr marL="2971312" indent="-228562" eaLnBrk="0" fontAlgn="base" hangingPunct="0">
              <a:spcBef>
                <a:spcPct val="0"/>
              </a:spcBef>
              <a:spcAft>
                <a:spcPct val="0"/>
              </a:spcAft>
              <a:defRPr>
                <a:solidFill>
                  <a:schemeClr val="tx1"/>
                </a:solidFill>
                <a:latin typeface="Arial" charset="0"/>
                <a:cs typeface="Arial" charset="0"/>
              </a:defRPr>
            </a:lvl7pPr>
            <a:lvl8pPr marL="3428438" indent="-228562" eaLnBrk="0" fontAlgn="base" hangingPunct="0">
              <a:spcBef>
                <a:spcPct val="0"/>
              </a:spcBef>
              <a:spcAft>
                <a:spcPct val="0"/>
              </a:spcAft>
              <a:defRPr>
                <a:solidFill>
                  <a:schemeClr val="tx1"/>
                </a:solidFill>
                <a:latin typeface="Arial" charset="0"/>
                <a:cs typeface="Arial" charset="0"/>
              </a:defRPr>
            </a:lvl8pPr>
            <a:lvl9pPr marL="3885562" indent="-228562" eaLnBrk="0" fontAlgn="base" hangingPunct="0">
              <a:spcBef>
                <a:spcPct val="0"/>
              </a:spcBef>
              <a:spcAft>
                <a:spcPct val="0"/>
              </a:spcAft>
              <a:defRPr>
                <a:solidFill>
                  <a:schemeClr val="tx1"/>
                </a:solidFill>
                <a:latin typeface="Arial" charset="0"/>
                <a:cs typeface="Arial" charset="0"/>
              </a:defRPr>
            </a:lvl9pPr>
          </a:lstStyle>
          <a:p>
            <a:fld id="{71C28555-AD37-4C39-9AEA-889398AE0BE3}" type="slidenum">
              <a:rPr lang="en-AU" altLang="en-US">
                <a:solidFill>
                  <a:prstClr val="black"/>
                </a:solidFill>
                <a:latin typeface="Calibri" pitchFamily="34" charset="0"/>
              </a:rPr>
              <a:pPr/>
              <a:t>19</a:t>
            </a:fld>
            <a:endParaRPr lang="en-AU" altLang="en-US" dirty="0">
              <a:solidFill>
                <a:prstClr val="black"/>
              </a:solidFill>
              <a:latin typeface="Calibri" pitchFamily="34" charset="0"/>
            </a:endParaRPr>
          </a:p>
        </p:txBody>
      </p:sp>
    </p:spTree>
    <p:extLst>
      <p:ext uri="{BB962C8B-B14F-4D97-AF65-F5344CB8AC3E}">
        <p14:creationId xmlns:p14="http://schemas.microsoft.com/office/powerpoint/2010/main" val="2098508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1" dirty="0"/>
              <a:t>Susan Robarts</a:t>
            </a:r>
          </a:p>
          <a:p>
            <a:r>
              <a:rPr lang="en-US" dirty="0"/>
              <a:t>Here’s what you need to know about it:</a:t>
            </a:r>
          </a:p>
          <a:p>
            <a:r>
              <a:rPr lang="en-US" dirty="0"/>
              <a:t>Some</a:t>
            </a:r>
            <a:r>
              <a:rPr lang="en-US" baseline="0" dirty="0"/>
              <a:t> elements require awareness only; others require more advanced knowledge and skills</a:t>
            </a:r>
          </a:p>
          <a:p>
            <a:r>
              <a:rPr lang="en-US" baseline="0" dirty="0"/>
              <a:t>Intended as a guide</a:t>
            </a:r>
          </a:p>
          <a:p>
            <a:r>
              <a:rPr lang="en-US" baseline="0" dirty="0"/>
              <a:t>For APP: Transparent, Aspirational, Empowering. Opportunity to show what you know and work to the full potential of the role</a:t>
            </a:r>
          </a:p>
          <a:p>
            <a:r>
              <a:rPr lang="en-US" baseline="0" dirty="0"/>
              <a:t>For surgeons/clinical leads: Evaluate performance more effectively, identify gaps with more efficiency and customize training </a:t>
            </a:r>
          </a:p>
          <a:p>
            <a:r>
              <a:rPr lang="en-US" baseline="0" dirty="0"/>
              <a:t>Dynamic ongoing process</a:t>
            </a:r>
          </a:p>
          <a:p>
            <a:endParaRPr lang="en-US" dirty="0"/>
          </a:p>
        </p:txBody>
      </p:sp>
      <p:sp>
        <p:nvSpPr>
          <p:cNvPr id="4" name="Slide Number Placeholder 3"/>
          <p:cNvSpPr>
            <a:spLocks noGrp="1"/>
          </p:cNvSpPr>
          <p:nvPr>
            <p:ph type="sldNum" sz="quarter" idx="10"/>
          </p:nvPr>
        </p:nvSpPr>
        <p:spPr/>
        <p:txBody>
          <a:bodyPr/>
          <a:lstStyle/>
          <a:p>
            <a:fld id="{616DED54-A830-4E67-BD39-2E7694B9E725}" type="slidenum">
              <a:rPr lang="en-US" smtClean="0"/>
              <a:pPr/>
              <a:t>20</a:t>
            </a:fld>
            <a:endParaRPr lang="en-US" dirty="0"/>
          </a:p>
        </p:txBody>
      </p:sp>
    </p:spTree>
    <p:extLst>
      <p:ext uri="{BB962C8B-B14F-4D97-AF65-F5344CB8AC3E}">
        <p14:creationId xmlns:p14="http://schemas.microsoft.com/office/powerpoint/2010/main" val="32495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Susan Robarts</a:t>
            </a:r>
          </a:p>
          <a:p>
            <a:pPr marL="171450" indent="-171450">
              <a:buFont typeface="Arial" panose="020B0604020202020204" pitchFamily="34" charset="0"/>
              <a:buChar char="•"/>
            </a:pPr>
            <a:r>
              <a:rPr lang="en-US" dirty="0"/>
              <a:t>Here is the Standard adopted</a:t>
            </a:r>
            <a:r>
              <a:rPr lang="en-US" baseline="0" dirty="0"/>
              <a:t> from Australia</a:t>
            </a:r>
            <a:endParaRPr lang="en-US" dirty="0"/>
          </a:p>
          <a:p>
            <a:pPr marL="171450" indent="-171450">
              <a:buFont typeface="Arial" panose="020B0604020202020204" pitchFamily="34" charset="0"/>
              <a:buChar char="•"/>
            </a:pPr>
            <a:r>
              <a:rPr lang="en-US" baseline="0" dirty="0"/>
              <a:t>Describe in broad strokes…</a:t>
            </a:r>
          </a:p>
          <a:p>
            <a:pPr lvl="0"/>
            <a:r>
              <a:rPr lang="en-CA" dirty="0">
                <a:solidFill>
                  <a:prstClr val="black"/>
                </a:solidFill>
              </a:rPr>
              <a:t>Contains</a:t>
            </a:r>
            <a:r>
              <a:rPr lang="en-CA" baseline="0" dirty="0">
                <a:solidFill>
                  <a:prstClr val="black"/>
                </a:solidFill>
              </a:rPr>
              <a:t> c</a:t>
            </a:r>
            <a:r>
              <a:rPr lang="en-CA" dirty="0">
                <a:solidFill>
                  <a:prstClr val="black"/>
                </a:solidFill>
              </a:rPr>
              <a:t>learly defined performance criteria mapped to competency standards – describe an</a:t>
            </a:r>
            <a:r>
              <a:rPr lang="en-CA" baseline="0" dirty="0">
                <a:solidFill>
                  <a:prstClr val="black"/>
                </a:solidFill>
              </a:rPr>
              <a:t> independent performer in action </a:t>
            </a:r>
            <a:endParaRPr lang="en-CA" dirty="0">
              <a:solidFill>
                <a:prstClr val="black"/>
              </a:solidFill>
            </a:endParaRPr>
          </a:p>
          <a:p>
            <a:pPr lvl="0"/>
            <a:r>
              <a:rPr lang="en-CA" dirty="0">
                <a:solidFill>
                  <a:prstClr val="black"/>
                </a:solidFill>
              </a:rPr>
              <a:t>Robust, Comprehensive </a:t>
            </a:r>
          </a:p>
          <a:p>
            <a:pPr lvl="0"/>
            <a:r>
              <a:rPr lang="en-CA" dirty="0">
                <a:solidFill>
                  <a:prstClr val="black"/>
                </a:solidFill>
              </a:rPr>
              <a:t>Transparent </a:t>
            </a:r>
          </a:p>
          <a:p>
            <a:r>
              <a:rPr lang="en-CA" dirty="0"/>
              <a:t>Built-in flexibility for: </a:t>
            </a:r>
          </a:p>
          <a:p>
            <a:pPr lvl="1"/>
            <a:r>
              <a:rPr lang="en-CA" dirty="0"/>
              <a:t>Site-specific practices / needs</a:t>
            </a:r>
          </a:p>
          <a:p>
            <a:pPr lvl="1"/>
            <a:r>
              <a:rPr lang="en-CA" dirty="0"/>
              <a:t>APP learning needs / experience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Refer</a:t>
            </a:r>
            <a:r>
              <a:rPr lang="en-US" baseline="0" dirty="0"/>
              <a:t> to the webinar presented by Dr. Paula Harding – August 15</a:t>
            </a:r>
            <a:r>
              <a:rPr lang="en-US" baseline="30000" dirty="0"/>
              <a:t>th</a:t>
            </a:r>
            <a:r>
              <a:rPr lang="en-US" baseline="0" dirty="0"/>
              <a:t>. </a:t>
            </a:r>
            <a:endParaRPr lang="en-US" dirty="0"/>
          </a:p>
        </p:txBody>
      </p:sp>
      <p:sp>
        <p:nvSpPr>
          <p:cNvPr id="4" name="Slide Number Placeholder 3"/>
          <p:cNvSpPr>
            <a:spLocks noGrp="1"/>
          </p:cNvSpPr>
          <p:nvPr>
            <p:ph type="sldNum" sz="quarter" idx="10"/>
          </p:nvPr>
        </p:nvSpPr>
        <p:spPr/>
        <p:txBody>
          <a:bodyPr/>
          <a:lstStyle/>
          <a:p>
            <a:fld id="{616DED54-A830-4E67-BD39-2E7694B9E72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427280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IHSP%2016%20Programs_F/discussion_icon_BBR.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IHSP%2016%20Programs_F/questionanswer_icon_BBR.png"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IHSP%2016%20Programs_F/discussion_icon_BBR.png"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IHSP%2016%20Programs_F/questionanswer_icon_BBR.png"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49141" y="55142"/>
            <a:ext cx="9057600" cy="89001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1" y="55143"/>
            <a:ext cx="9057600" cy="892916"/>
          </a:xfrm>
          <a:prstGeom prst="rect">
            <a:avLst/>
          </a:prstGeom>
        </p:spPr>
      </p:pic>
      <p:grpSp>
        <p:nvGrpSpPr>
          <p:cNvPr id="10" name="Group 9"/>
          <p:cNvGrpSpPr>
            <a:grpSpLocks/>
          </p:cNvGrpSpPr>
          <p:nvPr/>
        </p:nvGrpSpPr>
        <p:grpSpPr bwMode="auto">
          <a:xfrm>
            <a:off x="49141" y="5025622"/>
            <a:ext cx="9057600" cy="460905"/>
            <a:chOff x="540" y="13103"/>
            <a:chExt cx="11177" cy="576"/>
          </a:xfrm>
        </p:grpSpPr>
        <p:grpSp>
          <p:nvGrpSpPr>
            <p:cNvPr id="11" name="Group 10"/>
            <p:cNvGrpSpPr>
              <a:grpSpLocks/>
            </p:cNvGrpSpPr>
            <p:nvPr userDrawn="1"/>
          </p:nvGrpSpPr>
          <p:grpSpPr bwMode="auto">
            <a:xfrm>
              <a:off x="540" y="13314"/>
              <a:ext cx="11175" cy="263"/>
              <a:chOff x="540" y="13314"/>
              <a:chExt cx="11175" cy="263"/>
            </a:xfrm>
          </p:grpSpPr>
          <p:sp>
            <p:nvSpPr>
              <p:cNvPr id="18" name="Freeform 17"/>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nvGrpSpPr>
            <p:cNvPr id="12" name="Group 11"/>
            <p:cNvGrpSpPr>
              <a:grpSpLocks/>
            </p:cNvGrpSpPr>
            <p:nvPr userDrawn="1"/>
          </p:nvGrpSpPr>
          <p:grpSpPr bwMode="auto">
            <a:xfrm>
              <a:off x="540" y="13103"/>
              <a:ext cx="11177" cy="418"/>
              <a:chOff x="540" y="13103"/>
              <a:chExt cx="11177" cy="418"/>
            </a:xfrm>
          </p:grpSpPr>
          <p:sp>
            <p:nvSpPr>
              <p:cNvPr id="17" name="Freeform 16"/>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nvGrpSpPr>
            <p:cNvPr id="13" name="Group 12"/>
            <p:cNvGrpSpPr>
              <a:grpSpLocks/>
            </p:cNvGrpSpPr>
            <p:nvPr userDrawn="1"/>
          </p:nvGrpSpPr>
          <p:grpSpPr bwMode="auto">
            <a:xfrm>
              <a:off x="540" y="13677"/>
              <a:ext cx="11172" cy="2"/>
              <a:chOff x="540" y="13677"/>
              <a:chExt cx="11172" cy="2"/>
            </a:xfrm>
          </p:grpSpPr>
          <p:sp>
            <p:nvSpPr>
              <p:cNvPr id="16" name="Freeform 15"/>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grpSp>
        <p:grpSp>
          <p:nvGrpSpPr>
            <p:cNvPr id="14" name="Group 13"/>
            <p:cNvGrpSpPr>
              <a:grpSpLocks/>
            </p:cNvGrpSpPr>
            <p:nvPr userDrawn="1"/>
          </p:nvGrpSpPr>
          <p:grpSpPr bwMode="auto">
            <a:xfrm>
              <a:off x="540" y="13506"/>
              <a:ext cx="11174" cy="128"/>
              <a:chOff x="540" y="13506"/>
              <a:chExt cx="11174" cy="128"/>
            </a:xfrm>
          </p:grpSpPr>
          <p:sp>
            <p:nvSpPr>
              <p:cNvPr id="15" name="Freeform 14"/>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sp>
        <p:nvSpPr>
          <p:cNvPr id="3074" name="Rectangle 2"/>
          <p:cNvSpPr>
            <a:spLocks noGrp="1" noChangeArrowheads="1"/>
          </p:cNvSpPr>
          <p:nvPr>
            <p:ph type="ctrTitle"/>
          </p:nvPr>
        </p:nvSpPr>
        <p:spPr>
          <a:xfrm>
            <a:off x="0" y="2443289"/>
            <a:ext cx="9144000" cy="830263"/>
          </a:xfrm>
          <a:prstGeom prst="rect">
            <a:avLst/>
          </a:prstGeom>
        </p:spPr>
        <p:txBody>
          <a:bodyPr anchor="t"/>
          <a:lstStyle>
            <a:lvl1pPr algn="ctr">
              <a:defRPr sz="5000"/>
            </a:lvl1pPr>
          </a:lstStyle>
          <a:p>
            <a:pPr lvl="0"/>
            <a:r>
              <a:rPr lang="en-CA" altLang="en-US" noProof="0" smtClean="0"/>
              <a:t>Click to edit Master title style</a:t>
            </a:r>
            <a:endParaRPr lang="en-CA" altLang="en-US" noProof="0" dirty="0" smtClean="0"/>
          </a:p>
        </p:txBody>
      </p:sp>
      <p:sp>
        <p:nvSpPr>
          <p:cNvPr id="6" name="Rectangle 5"/>
          <p:cNvSpPr/>
          <p:nvPr/>
        </p:nvSpPr>
        <p:spPr bwMode="auto">
          <a:xfrm>
            <a:off x="49141" y="55269"/>
            <a:ext cx="9057600" cy="674359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3075" name="Rectangle 3"/>
          <p:cNvSpPr>
            <a:spLocks noGrp="1" noChangeArrowheads="1"/>
          </p:cNvSpPr>
          <p:nvPr>
            <p:ph type="subTitle" idx="1"/>
          </p:nvPr>
        </p:nvSpPr>
        <p:spPr>
          <a:xfrm>
            <a:off x="0" y="3227393"/>
            <a:ext cx="9144000" cy="1584325"/>
          </a:xfrm>
          <a:prstGeom prst="rect">
            <a:avLst/>
          </a:prstGeom>
        </p:spPr>
        <p:txBody>
          <a:bodyPr/>
          <a:lstStyle>
            <a:lvl1pPr marL="0" indent="0" algn="ctr">
              <a:spcAft>
                <a:spcPct val="0"/>
              </a:spcAft>
              <a:buFont typeface="Times" panose="02020603050405020304" pitchFamily="18" charset="0"/>
              <a:buNone/>
              <a:defRPr sz="2200">
                <a:latin typeface="Arial Narrow"/>
                <a:cs typeface="Arial Narrow"/>
              </a:defRPr>
            </a:lvl1pPr>
          </a:lstStyle>
          <a:p>
            <a:pPr lvl="0"/>
            <a:r>
              <a:rPr lang="en-CA" altLang="en-US" noProof="0" dirty="0" smtClean="0"/>
              <a:t>Click to edit Master subtitle style</a:t>
            </a:r>
          </a:p>
        </p:txBody>
      </p:sp>
      <p:pic>
        <p:nvPicPr>
          <p:cNvPr id="2" name="Picture 1" descr="Symbol of the Government of Ontario | Local Health Integration Network" title="Symbol of the Government of Ontario | Local Health Integration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7569" y="5665989"/>
            <a:ext cx="1660635" cy="777144"/>
          </a:xfrm>
          <a:prstGeom prst="rect">
            <a:avLst/>
          </a:prstGeom>
        </p:spPr>
      </p:pic>
      <p:sp>
        <p:nvSpPr>
          <p:cNvPr id="19" name="Rectangle 18"/>
          <p:cNvSpPr/>
          <p:nvPr userDrawn="1"/>
        </p:nvSpPr>
        <p:spPr bwMode="auto">
          <a:xfrm>
            <a:off x="49141" y="55143"/>
            <a:ext cx="9057600" cy="890018"/>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41" y="55142"/>
            <a:ext cx="9057600" cy="892916"/>
          </a:xfrm>
          <a:prstGeom prst="rect">
            <a:avLst/>
          </a:prstGeom>
        </p:spPr>
      </p:pic>
      <p:grpSp>
        <p:nvGrpSpPr>
          <p:cNvPr id="21" name="Group 20"/>
          <p:cNvGrpSpPr>
            <a:grpSpLocks/>
          </p:cNvGrpSpPr>
          <p:nvPr userDrawn="1"/>
        </p:nvGrpSpPr>
        <p:grpSpPr bwMode="auto">
          <a:xfrm>
            <a:off x="49141" y="5025620"/>
            <a:ext cx="9057600" cy="460905"/>
            <a:chOff x="540" y="13103"/>
            <a:chExt cx="11177" cy="576"/>
          </a:xfrm>
        </p:grpSpPr>
        <p:grpSp>
          <p:nvGrpSpPr>
            <p:cNvPr id="22" name="Group 21"/>
            <p:cNvGrpSpPr>
              <a:grpSpLocks/>
            </p:cNvGrpSpPr>
            <p:nvPr userDrawn="1"/>
          </p:nvGrpSpPr>
          <p:grpSpPr bwMode="auto">
            <a:xfrm>
              <a:off x="540" y="13314"/>
              <a:ext cx="11175" cy="263"/>
              <a:chOff x="540" y="13314"/>
              <a:chExt cx="11175" cy="263"/>
            </a:xfrm>
          </p:grpSpPr>
          <p:sp>
            <p:nvSpPr>
              <p:cNvPr id="29" name="Freeform 28"/>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nvGrpSpPr>
            <p:cNvPr id="23" name="Group 22"/>
            <p:cNvGrpSpPr>
              <a:grpSpLocks/>
            </p:cNvGrpSpPr>
            <p:nvPr userDrawn="1"/>
          </p:nvGrpSpPr>
          <p:grpSpPr bwMode="auto">
            <a:xfrm>
              <a:off x="540" y="13103"/>
              <a:ext cx="11177" cy="418"/>
              <a:chOff x="540" y="13103"/>
              <a:chExt cx="11177" cy="418"/>
            </a:xfrm>
          </p:grpSpPr>
          <p:sp>
            <p:nvSpPr>
              <p:cNvPr id="28" name="Freeform 27"/>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nvGrpSpPr>
            <p:cNvPr id="24" name="Group 23"/>
            <p:cNvGrpSpPr>
              <a:grpSpLocks/>
            </p:cNvGrpSpPr>
            <p:nvPr userDrawn="1"/>
          </p:nvGrpSpPr>
          <p:grpSpPr bwMode="auto">
            <a:xfrm>
              <a:off x="540" y="13677"/>
              <a:ext cx="11172" cy="2"/>
              <a:chOff x="540" y="13677"/>
              <a:chExt cx="11172" cy="2"/>
            </a:xfrm>
          </p:grpSpPr>
          <p:sp>
            <p:nvSpPr>
              <p:cNvPr id="27" name="Freeform 26"/>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grpSp>
        <p:grpSp>
          <p:nvGrpSpPr>
            <p:cNvPr id="25" name="Group 24"/>
            <p:cNvGrpSpPr>
              <a:grpSpLocks/>
            </p:cNvGrpSpPr>
            <p:nvPr userDrawn="1"/>
          </p:nvGrpSpPr>
          <p:grpSpPr bwMode="auto">
            <a:xfrm>
              <a:off x="540" y="13506"/>
              <a:ext cx="11174" cy="128"/>
              <a:chOff x="540" y="13506"/>
              <a:chExt cx="11174" cy="128"/>
            </a:xfrm>
          </p:grpSpPr>
          <p:sp>
            <p:nvSpPr>
              <p:cNvPr id="26" name="Freeform 25"/>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sp>
        <p:nvSpPr>
          <p:cNvPr id="30" name="Rectangle 29"/>
          <p:cNvSpPr/>
          <p:nvPr userDrawn="1"/>
        </p:nvSpPr>
        <p:spPr bwMode="auto">
          <a:xfrm>
            <a:off x="49141" y="55143"/>
            <a:ext cx="9057600" cy="674359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34"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35"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03" y="457200"/>
            <a:ext cx="2949575" cy="1600200"/>
          </a:xfrm>
          <a:prstGeom prst="rect">
            <a:avLst/>
          </a:prstGeom>
        </p:spPr>
        <p:txBody>
          <a:bodyPr/>
          <a:lstStyle>
            <a:lvl1pPr>
              <a:defRPr sz="3200"/>
            </a:lvl1pPr>
          </a:lstStyle>
          <a:p>
            <a:r>
              <a:rPr lang="en-CA" dirty="0" smtClean="0"/>
              <a:t>Click to edit Master title style</a:t>
            </a:r>
            <a:endParaRPr lang="en-CA" dirty="0"/>
          </a:p>
        </p:txBody>
      </p:sp>
      <p:sp>
        <p:nvSpPr>
          <p:cNvPr id="3" name="Picture Placeholder 2"/>
          <p:cNvSpPr>
            <a:spLocks noGrp="1"/>
          </p:cNvSpPr>
          <p:nvPr>
            <p:ph type="pic" idx="1"/>
          </p:nvPr>
        </p:nvSpPr>
        <p:spPr>
          <a:xfrm>
            <a:off x="3887788" y="987552"/>
            <a:ext cx="4629150" cy="4873625"/>
          </a:xfrm>
          <a:prstGeom prst="rect">
            <a:avLst/>
          </a:prstGeom>
        </p:spPr>
        <p:txBody>
          <a:bodyPr/>
          <a:lstStyle>
            <a:lvl1pPr marL="0" indent="0">
              <a:buNone/>
              <a:defRPr sz="32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4" name="Text Placeholder 3"/>
          <p:cNvSpPr>
            <a:spLocks noGrp="1"/>
          </p:cNvSpPr>
          <p:nvPr>
            <p:ph type="body" sz="half" idx="2"/>
          </p:nvPr>
        </p:nvSpPr>
        <p:spPr>
          <a:xfrm>
            <a:off x="630303" y="2057401"/>
            <a:ext cx="2949575" cy="3811588"/>
          </a:xfrm>
          <a:prstGeom prst="rect">
            <a:avLst/>
          </a:prstGeom>
        </p:spPr>
        <p:txBody>
          <a:bodyPr/>
          <a:lstStyle>
            <a:lvl1pPr marL="0" indent="0">
              <a:buNone/>
              <a:defRPr sz="1600">
                <a:latin typeface="Arial Narrow"/>
                <a:cs typeface="Arial Narrow"/>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dirty="0" smtClean="0"/>
              <a:t>Click to edit Master text styles</a:t>
            </a:r>
          </a:p>
        </p:txBody>
      </p:sp>
      <p:sp>
        <p:nvSpPr>
          <p:cNvPr id="8"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9"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10"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331803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bwMode="auto">
          <a:xfrm>
            <a:off x="48444" y="132736"/>
            <a:ext cx="9049027" cy="665599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8" name="Title 7"/>
          <p:cNvSpPr>
            <a:spLocks noGrp="1" noChangeArrowheads="1"/>
          </p:cNvSpPr>
          <p:nvPr>
            <p:ph type="ctrTitle" hasCustomPrompt="1"/>
          </p:nvPr>
        </p:nvSpPr>
        <p:spPr>
          <a:xfrm>
            <a:off x="0" y="3103455"/>
            <a:ext cx="9144000" cy="1403123"/>
          </a:xfrm>
          <a:prstGeom prst="rect">
            <a:avLst/>
          </a:prstGeom>
        </p:spPr>
        <p:txBody>
          <a:bodyPr anchor="t"/>
          <a:lstStyle>
            <a:lvl1pPr algn="ctr">
              <a:defRPr sz="3200" baseline="0">
                <a:solidFill>
                  <a:schemeClr val="bg1"/>
                </a:solidFill>
              </a:defRPr>
            </a:lvl1pPr>
          </a:lstStyle>
          <a:p>
            <a:pPr lvl="0"/>
            <a:r>
              <a:rPr lang="en-CA" dirty="0" smtClean="0"/>
              <a:t>Section Slide – Click to add title</a:t>
            </a:r>
            <a:endParaRPr lang="en-CA" altLang="en-US" noProof="0" dirty="0" smtClean="0"/>
          </a:p>
        </p:txBody>
      </p:sp>
      <p:sp>
        <p:nvSpPr>
          <p:cNvPr id="4" name="Rectangle 4"/>
          <p:cNvSpPr>
            <a:spLocks noGrp="1" noChangeArrowheads="1"/>
          </p:cNvSpPr>
          <p:nvPr>
            <p:ph type="dt" sz="half" idx="13"/>
          </p:nvPr>
        </p:nvSpPr>
        <p:spPr>
          <a:xfrm>
            <a:off x="838200" y="6400800"/>
            <a:ext cx="1905000" cy="457200"/>
          </a:xfrm>
          <a:prstGeom prst="rect">
            <a:avLst/>
          </a:prstGeom>
        </p:spPr>
        <p:txBody>
          <a:bodyPr/>
          <a:lstStyle>
            <a:lvl1pPr>
              <a:defRPr sz="1400">
                <a:solidFill>
                  <a:schemeClr val="bg1"/>
                </a:solidFill>
                <a:latin typeface="Arial Narrow"/>
              </a:defRPr>
            </a:lvl1pPr>
          </a:lstStyle>
          <a:p>
            <a:endParaRPr lang="en-CA" altLang="en-US" dirty="0"/>
          </a:p>
        </p:txBody>
      </p:sp>
      <p:sp>
        <p:nvSpPr>
          <p:cNvPr id="5" name="Rectangle 5"/>
          <p:cNvSpPr>
            <a:spLocks noGrp="1" noChangeArrowheads="1"/>
          </p:cNvSpPr>
          <p:nvPr>
            <p:ph type="ftr" sz="quarter" idx="3"/>
          </p:nvPr>
        </p:nvSpPr>
        <p:spPr>
          <a:xfrm>
            <a:off x="3276600" y="6400800"/>
            <a:ext cx="2895600" cy="457200"/>
          </a:xfrm>
          <a:prstGeom prst="rect">
            <a:avLst/>
          </a:prstGeom>
        </p:spPr>
        <p:txBody>
          <a:bodyPr/>
          <a:lstStyle>
            <a:lvl1pPr>
              <a:defRPr sz="1400">
                <a:solidFill>
                  <a:schemeClr val="bg1"/>
                </a:solidFill>
                <a:latin typeface="Arial Narrow"/>
              </a:defRPr>
            </a:lvl1pPr>
          </a:lstStyle>
          <a:p>
            <a:endParaRPr lang="en-CA" altLang="en-US" dirty="0"/>
          </a:p>
        </p:txBody>
      </p:sp>
      <p:sp>
        <p:nvSpPr>
          <p:cNvPr id="6"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chemeClr val="bg1"/>
                </a:solidFill>
                <a:latin typeface="Arial Narrow"/>
              </a:rPr>
              <a:pPr/>
              <a:t>‹#›</a:t>
            </a:fld>
            <a:endParaRPr lang="en-CA" altLang="en-US" dirty="0">
              <a:solidFill>
                <a:schemeClr val="bg1"/>
              </a:solidFill>
              <a:latin typeface="Arial Narrow"/>
            </a:endParaRPr>
          </a:p>
        </p:txBody>
      </p:sp>
    </p:spTree>
    <p:extLst>
      <p:ext uri="{BB962C8B-B14F-4D97-AF65-F5344CB8AC3E}">
        <p14:creationId xmlns:p14="http://schemas.microsoft.com/office/powerpoint/2010/main" val="157116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bwMode="auto">
          <a:xfrm>
            <a:off x="48444" y="61702"/>
            <a:ext cx="9049027" cy="6727151"/>
          </a:xfrm>
          <a:prstGeom prst="rect">
            <a:avLst/>
          </a:prstGeom>
          <a:solidFill>
            <a:srgbClr val="89898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defTabSz="914400" latinLnBrk="0">
              <a:lnSpc>
                <a:spcPct val="100000"/>
              </a:lnSpc>
              <a:buClrTx/>
              <a:buSzTx/>
              <a:buFontTx/>
              <a:buNone/>
              <a:tabLst/>
            </a:pPr>
            <a:endParaRPr kumimoji="0" lang="en-CA" b="0" i="0" u="none" strike="noStrike" cap="none" normalizeH="0" baseline="0" dirty="0" smtClean="0">
              <a:ln>
                <a:noFill/>
              </a:ln>
              <a:effectLst/>
            </a:endParaRPr>
          </a:p>
        </p:txBody>
      </p:sp>
      <p:sp>
        <p:nvSpPr>
          <p:cNvPr id="4" name="Title 3"/>
          <p:cNvSpPr>
            <a:spLocks noGrp="1" noChangeArrowheads="1"/>
          </p:cNvSpPr>
          <p:nvPr>
            <p:ph type="ctrTitle" hasCustomPrompt="1"/>
          </p:nvPr>
        </p:nvSpPr>
        <p:spPr>
          <a:xfrm>
            <a:off x="0" y="3103455"/>
            <a:ext cx="9144000" cy="1403123"/>
          </a:xfrm>
          <a:prstGeom prst="rect">
            <a:avLst/>
          </a:prstGeom>
        </p:spPr>
        <p:txBody>
          <a:bodyPr anchor="t"/>
          <a:lstStyle>
            <a:lvl1pPr algn="ctr">
              <a:defRPr sz="3200" baseline="0">
                <a:solidFill>
                  <a:schemeClr val="bg1"/>
                </a:solidFill>
              </a:defRPr>
            </a:lvl1pPr>
          </a:lstStyle>
          <a:p>
            <a:pPr lvl="0"/>
            <a:r>
              <a:rPr lang="en-CA" dirty="0" smtClean="0"/>
              <a:t>Section Slide – Click to add title</a:t>
            </a:r>
            <a:endParaRPr lang="en-CA" altLang="en-US" noProof="0" dirty="0" smtClean="0"/>
          </a:p>
        </p:txBody>
      </p:sp>
      <p:sp>
        <p:nvSpPr>
          <p:cNvPr id="6" name="Rectangle 4"/>
          <p:cNvSpPr>
            <a:spLocks noGrp="1" noChangeArrowheads="1"/>
          </p:cNvSpPr>
          <p:nvPr>
            <p:ph type="dt" sz="half" idx="13"/>
          </p:nvPr>
        </p:nvSpPr>
        <p:spPr>
          <a:xfrm>
            <a:off x="838200" y="6400800"/>
            <a:ext cx="1905000" cy="457200"/>
          </a:xfrm>
          <a:prstGeom prst="rect">
            <a:avLst/>
          </a:prstGeom>
        </p:spPr>
        <p:txBody>
          <a:bodyPr/>
          <a:lstStyle>
            <a:lvl1pPr>
              <a:defRPr sz="1400">
                <a:solidFill>
                  <a:schemeClr val="bg1"/>
                </a:solidFill>
                <a:latin typeface="Arial Narrow"/>
              </a:defRPr>
            </a:lvl1pPr>
          </a:lstStyle>
          <a:p>
            <a:endParaRPr lang="en-CA" altLang="en-US" dirty="0"/>
          </a:p>
        </p:txBody>
      </p:sp>
      <p:sp>
        <p:nvSpPr>
          <p:cNvPr id="7" name="Rectangle 5"/>
          <p:cNvSpPr>
            <a:spLocks noGrp="1" noChangeArrowheads="1"/>
          </p:cNvSpPr>
          <p:nvPr>
            <p:ph type="ftr" sz="quarter" idx="3"/>
          </p:nvPr>
        </p:nvSpPr>
        <p:spPr>
          <a:xfrm>
            <a:off x="3276600" y="6400800"/>
            <a:ext cx="2895600" cy="457200"/>
          </a:xfrm>
          <a:prstGeom prst="rect">
            <a:avLst/>
          </a:prstGeom>
        </p:spPr>
        <p:txBody>
          <a:bodyPr/>
          <a:lstStyle>
            <a:lvl1pPr>
              <a:defRPr sz="1400">
                <a:solidFill>
                  <a:schemeClr val="bg1"/>
                </a:solidFill>
                <a:latin typeface="Arial Narrow"/>
              </a:defRPr>
            </a:lvl1pPr>
          </a:lstStyle>
          <a:p>
            <a:endParaRPr lang="en-CA" altLang="en-US" dirty="0"/>
          </a:p>
        </p:txBody>
      </p:sp>
      <p:sp>
        <p:nvSpPr>
          <p:cNvPr id="8"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chemeClr val="bg1"/>
                </a:solidFill>
                <a:latin typeface="Arial Narrow"/>
              </a:rPr>
              <a:pPr/>
              <a:t>‹#›</a:t>
            </a:fld>
            <a:endParaRPr lang="en-CA" altLang="en-US" dirty="0">
              <a:solidFill>
                <a:schemeClr val="bg1"/>
              </a:solidFill>
              <a:latin typeface="Arial Narrow"/>
            </a:endParaRPr>
          </a:p>
        </p:txBody>
      </p:sp>
    </p:spTree>
    <p:extLst>
      <p:ext uri="{BB962C8B-B14F-4D97-AF65-F5344CB8AC3E}">
        <p14:creationId xmlns:p14="http://schemas.microsoft.com/office/powerpoint/2010/main" val="2951740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pic>
        <p:nvPicPr>
          <p:cNvPr id="4" name="discussion_icon_BBR.png" descr="/Volumes/Studio/WIP/ Seed/LHIN/3551 Branding Evolution/Proofs/IHSP 16 Programs_F/discussion_icon_BBR.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148450" y="2910609"/>
            <a:ext cx="6797381" cy="1451868"/>
          </a:xfrm>
          <a:prstGeom prst="rect">
            <a:avLst/>
          </a:prstGeom>
        </p:spPr>
      </p:pic>
      <p:sp>
        <p:nvSpPr>
          <p:cNvPr id="8"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12"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13"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2880712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pic>
        <p:nvPicPr>
          <p:cNvPr id="6" name="questionanswer_icon_BBR.png" descr="/Volumes/Studio/WIP/ Seed/LHIN/3551 Branding Evolution/Proofs/IHSP 16 Programs_F/questionanswer_icon_BBR.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31085" y="2413385"/>
            <a:ext cx="8291061" cy="2188840"/>
          </a:xfrm>
          <a:prstGeom prst="rect">
            <a:avLst/>
          </a:prstGeom>
        </p:spPr>
      </p:pic>
      <p:sp>
        <p:nvSpPr>
          <p:cNvPr id="7"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8"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9"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85931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noChangeArrowheads="1"/>
          </p:cNvSpPr>
          <p:nvPr>
            <p:ph type="ctrTitle" hasCustomPrompt="1"/>
          </p:nvPr>
        </p:nvSpPr>
        <p:spPr>
          <a:xfrm>
            <a:off x="0" y="2110670"/>
            <a:ext cx="9144000" cy="1403123"/>
          </a:xfrm>
          <a:prstGeom prst="rect">
            <a:avLst/>
          </a:prstGeom>
        </p:spPr>
        <p:txBody>
          <a:bodyPr anchor="t"/>
          <a:lstStyle>
            <a:lvl1pPr algn="ctr">
              <a:defRPr sz="3200" baseline="0"/>
            </a:lvl1pPr>
          </a:lstStyle>
          <a:p>
            <a:pPr lvl="0"/>
            <a:r>
              <a:rPr lang="en-CA" dirty="0" smtClean="0"/>
              <a:t>For more information please visit </a:t>
            </a:r>
            <a:br>
              <a:rPr lang="en-CA" dirty="0" smtClean="0"/>
            </a:br>
            <a:r>
              <a:rPr lang="en-CA" dirty="0" err="1" smtClean="0"/>
              <a:t>www.southwestlhin.on.ca</a:t>
            </a:r>
            <a:endParaRPr lang="en-CA" altLang="en-US" noProof="0" dirty="0" smtClean="0"/>
          </a:p>
        </p:txBody>
      </p:sp>
      <p:grpSp>
        <p:nvGrpSpPr>
          <p:cNvPr id="5" name="Group 4"/>
          <p:cNvGrpSpPr>
            <a:grpSpLocks/>
          </p:cNvGrpSpPr>
          <p:nvPr userDrawn="1"/>
        </p:nvGrpSpPr>
        <p:grpSpPr bwMode="auto">
          <a:xfrm>
            <a:off x="49141" y="5025620"/>
            <a:ext cx="9057600" cy="460905"/>
            <a:chOff x="540" y="13103"/>
            <a:chExt cx="11177" cy="576"/>
          </a:xfrm>
        </p:grpSpPr>
        <p:grpSp>
          <p:nvGrpSpPr>
            <p:cNvPr id="6" name="Group 5"/>
            <p:cNvGrpSpPr>
              <a:grpSpLocks/>
            </p:cNvGrpSpPr>
            <p:nvPr userDrawn="1"/>
          </p:nvGrpSpPr>
          <p:grpSpPr bwMode="auto">
            <a:xfrm>
              <a:off x="540" y="13314"/>
              <a:ext cx="11175" cy="263"/>
              <a:chOff x="540" y="13314"/>
              <a:chExt cx="11175" cy="263"/>
            </a:xfrm>
          </p:grpSpPr>
          <p:sp>
            <p:nvSpPr>
              <p:cNvPr id="13" name="Freeform 12"/>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nvGrpSpPr>
            <p:cNvPr id="7" name="Group 6"/>
            <p:cNvGrpSpPr>
              <a:grpSpLocks/>
            </p:cNvGrpSpPr>
            <p:nvPr userDrawn="1"/>
          </p:nvGrpSpPr>
          <p:grpSpPr bwMode="auto">
            <a:xfrm>
              <a:off x="540" y="13103"/>
              <a:ext cx="11177" cy="418"/>
              <a:chOff x="540" y="13103"/>
              <a:chExt cx="11177" cy="418"/>
            </a:xfrm>
          </p:grpSpPr>
          <p:sp>
            <p:nvSpPr>
              <p:cNvPr id="12" name="Freeform 11"/>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nvGrpSpPr>
            <p:cNvPr id="8" name="Group 7"/>
            <p:cNvGrpSpPr>
              <a:grpSpLocks/>
            </p:cNvGrpSpPr>
            <p:nvPr userDrawn="1"/>
          </p:nvGrpSpPr>
          <p:grpSpPr bwMode="auto">
            <a:xfrm>
              <a:off x="540" y="13677"/>
              <a:ext cx="11172" cy="2"/>
              <a:chOff x="540" y="13677"/>
              <a:chExt cx="11172" cy="2"/>
            </a:xfrm>
          </p:grpSpPr>
          <p:sp>
            <p:nvSpPr>
              <p:cNvPr id="11" name="Freeform 10"/>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grpSp>
        <p:grpSp>
          <p:nvGrpSpPr>
            <p:cNvPr id="9" name="Group 8"/>
            <p:cNvGrpSpPr>
              <a:grpSpLocks/>
            </p:cNvGrpSpPr>
            <p:nvPr userDrawn="1"/>
          </p:nvGrpSpPr>
          <p:grpSpPr bwMode="auto">
            <a:xfrm>
              <a:off x="540" y="13506"/>
              <a:ext cx="11174" cy="128"/>
              <a:chOff x="540" y="13506"/>
              <a:chExt cx="11174" cy="128"/>
            </a:xfrm>
          </p:grpSpPr>
          <p:sp>
            <p:nvSpPr>
              <p:cNvPr id="10" name="Freeform 9"/>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pic>
        <p:nvPicPr>
          <p:cNvPr id="14" name="Picture 13" descr="Symbol of the Government of Ontario | Local Health Integration Network" title="Symbol of the Government of Ontario | Local Health Integration Networ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7569" y="5665989"/>
            <a:ext cx="1660635" cy="777144"/>
          </a:xfrm>
          <a:prstGeom prst="rect">
            <a:avLst/>
          </a:prstGeom>
        </p:spPr>
      </p:pic>
      <p:pic>
        <p:nvPicPr>
          <p:cNvPr id="15" name="Picture 14"/>
          <p:cNvPicPr>
            <a:picLocks noChangeAspect="1"/>
          </p:cNvPicPr>
          <p:nvPr userDrawn="1"/>
        </p:nvPicPr>
        <p:blipFill>
          <a:blip r:embed="rId3"/>
          <a:stretch>
            <a:fillRect/>
          </a:stretch>
        </p:blipFill>
        <p:spPr>
          <a:xfrm>
            <a:off x="3556000" y="3636131"/>
            <a:ext cx="2082800" cy="520700"/>
          </a:xfrm>
          <a:prstGeom prst="rect">
            <a:avLst/>
          </a:prstGeom>
        </p:spPr>
      </p:pic>
      <p:sp>
        <p:nvSpPr>
          <p:cNvPr id="17"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20"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1004104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49141" y="55142"/>
            <a:ext cx="9057600" cy="89001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1" y="55143"/>
            <a:ext cx="9057600" cy="892916"/>
          </a:xfrm>
          <a:prstGeom prst="rect">
            <a:avLst/>
          </a:prstGeom>
        </p:spPr>
      </p:pic>
      <p:grpSp>
        <p:nvGrpSpPr>
          <p:cNvPr id="10" name="Group 9"/>
          <p:cNvGrpSpPr>
            <a:grpSpLocks/>
          </p:cNvGrpSpPr>
          <p:nvPr/>
        </p:nvGrpSpPr>
        <p:grpSpPr bwMode="auto">
          <a:xfrm>
            <a:off x="49141" y="5025622"/>
            <a:ext cx="9057600" cy="460905"/>
            <a:chOff x="540" y="13103"/>
            <a:chExt cx="11177" cy="576"/>
          </a:xfrm>
        </p:grpSpPr>
        <p:grpSp>
          <p:nvGrpSpPr>
            <p:cNvPr id="11" name="Group 10"/>
            <p:cNvGrpSpPr>
              <a:grpSpLocks/>
            </p:cNvGrpSpPr>
            <p:nvPr userDrawn="1"/>
          </p:nvGrpSpPr>
          <p:grpSpPr bwMode="auto">
            <a:xfrm>
              <a:off x="540" y="13314"/>
              <a:ext cx="11175" cy="263"/>
              <a:chOff x="540" y="13314"/>
              <a:chExt cx="11175" cy="263"/>
            </a:xfrm>
          </p:grpSpPr>
          <p:sp>
            <p:nvSpPr>
              <p:cNvPr id="18" name="Freeform 17"/>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12" name="Group 11"/>
            <p:cNvGrpSpPr>
              <a:grpSpLocks/>
            </p:cNvGrpSpPr>
            <p:nvPr userDrawn="1"/>
          </p:nvGrpSpPr>
          <p:grpSpPr bwMode="auto">
            <a:xfrm>
              <a:off x="540" y="13103"/>
              <a:ext cx="11177" cy="418"/>
              <a:chOff x="540" y="13103"/>
              <a:chExt cx="11177" cy="418"/>
            </a:xfrm>
          </p:grpSpPr>
          <p:sp>
            <p:nvSpPr>
              <p:cNvPr id="17" name="Freeform 16"/>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13" name="Group 12"/>
            <p:cNvGrpSpPr>
              <a:grpSpLocks/>
            </p:cNvGrpSpPr>
            <p:nvPr userDrawn="1"/>
          </p:nvGrpSpPr>
          <p:grpSpPr bwMode="auto">
            <a:xfrm>
              <a:off x="540" y="13677"/>
              <a:ext cx="11172" cy="2"/>
              <a:chOff x="540" y="13677"/>
              <a:chExt cx="11172" cy="2"/>
            </a:xfrm>
          </p:grpSpPr>
          <p:sp>
            <p:nvSpPr>
              <p:cNvPr id="16" name="Freeform 15"/>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14" name="Group 13"/>
            <p:cNvGrpSpPr>
              <a:grpSpLocks/>
            </p:cNvGrpSpPr>
            <p:nvPr userDrawn="1"/>
          </p:nvGrpSpPr>
          <p:grpSpPr bwMode="auto">
            <a:xfrm>
              <a:off x="540" y="13506"/>
              <a:ext cx="11174" cy="128"/>
              <a:chOff x="540" y="13506"/>
              <a:chExt cx="11174" cy="128"/>
            </a:xfrm>
          </p:grpSpPr>
          <p:sp>
            <p:nvSpPr>
              <p:cNvPr id="15" name="Freeform 14"/>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sp>
        <p:nvSpPr>
          <p:cNvPr id="3074" name="Rectangle 2"/>
          <p:cNvSpPr>
            <a:spLocks noGrp="1" noChangeArrowheads="1"/>
          </p:cNvSpPr>
          <p:nvPr>
            <p:ph type="ctrTitle"/>
          </p:nvPr>
        </p:nvSpPr>
        <p:spPr>
          <a:xfrm>
            <a:off x="0" y="2443289"/>
            <a:ext cx="9144000" cy="830263"/>
          </a:xfrm>
          <a:prstGeom prst="rect">
            <a:avLst/>
          </a:prstGeom>
        </p:spPr>
        <p:txBody>
          <a:bodyPr anchor="t"/>
          <a:lstStyle>
            <a:lvl1pPr algn="ctr">
              <a:defRPr sz="5000"/>
            </a:lvl1pPr>
          </a:lstStyle>
          <a:p>
            <a:pPr lvl="0"/>
            <a:r>
              <a:rPr lang="en-CA" altLang="en-US" noProof="0" smtClean="0"/>
              <a:t>Click to edit Master title style</a:t>
            </a:r>
            <a:endParaRPr lang="en-CA" altLang="en-US" noProof="0" dirty="0" smtClean="0"/>
          </a:p>
        </p:txBody>
      </p:sp>
      <p:sp>
        <p:nvSpPr>
          <p:cNvPr id="6" name="Rectangle 5"/>
          <p:cNvSpPr/>
          <p:nvPr/>
        </p:nvSpPr>
        <p:spPr bwMode="auto">
          <a:xfrm>
            <a:off x="49141" y="55269"/>
            <a:ext cx="9057600" cy="674359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sp>
        <p:nvSpPr>
          <p:cNvPr id="3075" name="Rectangle 3"/>
          <p:cNvSpPr>
            <a:spLocks noGrp="1" noChangeArrowheads="1"/>
          </p:cNvSpPr>
          <p:nvPr>
            <p:ph type="subTitle" idx="1"/>
          </p:nvPr>
        </p:nvSpPr>
        <p:spPr>
          <a:xfrm>
            <a:off x="0" y="3227393"/>
            <a:ext cx="9144000" cy="1584325"/>
          </a:xfrm>
          <a:prstGeom prst="rect">
            <a:avLst/>
          </a:prstGeom>
        </p:spPr>
        <p:txBody>
          <a:bodyPr/>
          <a:lstStyle>
            <a:lvl1pPr marL="0" indent="0" algn="ctr">
              <a:spcAft>
                <a:spcPct val="0"/>
              </a:spcAft>
              <a:buFont typeface="Times" panose="02020603050405020304" pitchFamily="18" charset="0"/>
              <a:buNone/>
              <a:defRPr sz="2200">
                <a:latin typeface="Arial Narrow"/>
                <a:cs typeface="Arial Narrow"/>
              </a:defRPr>
            </a:lvl1pPr>
          </a:lstStyle>
          <a:p>
            <a:pPr lvl="0"/>
            <a:r>
              <a:rPr lang="en-CA" altLang="en-US" noProof="0" dirty="0" smtClean="0"/>
              <a:t>Click to edit Master subtitle style</a:t>
            </a:r>
          </a:p>
        </p:txBody>
      </p:sp>
      <p:pic>
        <p:nvPicPr>
          <p:cNvPr id="2" name="Picture 1" descr="Symbol of the Government of Ontario | Local Health Integration Network" title="Symbol of the Government of Ontario | Local Health Integration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7569" y="5665989"/>
            <a:ext cx="1660635" cy="777144"/>
          </a:xfrm>
          <a:prstGeom prst="rect">
            <a:avLst/>
          </a:prstGeom>
        </p:spPr>
      </p:pic>
      <p:sp>
        <p:nvSpPr>
          <p:cNvPr id="19" name="Rectangle 18"/>
          <p:cNvSpPr/>
          <p:nvPr userDrawn="1"/>
        </p:nvSpPr>
        <p:spPr bwMode="auto">
          <a:xfrm>
            <a:off x="49141" y="55143"/>
            <a:ext cx="9057600" cy="890018"/>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41" y="55142"/>
            <a:ext cx="9057600" cy="892916"/>
          </a:xfrm>
          <a:prstGeom prst="rect">
            <a:avLst/>
          </a:prstGeom>
        </p:spPr>
      </p:pic>
      <p:grpSp>
        <p:nvGrpSpPr>
          <p:cNvPr id="21" name="Group 20"/>
          <p:cNvGrpSpPr>
            <a:grpSpLocks/>
          </p:cNvGrpSpPr>
          <p:nvPr userDrawn="1"/>
        </p:nvGrpSpPr>
        <p:grpSpPr bwMode="auto">
          <a:xfrm>
            <a:off x="49141" y="5025620"/>
            <a:ext cx="9057600" cy="460905"/>
            <a:chOff x="540" y="13103"/>
            <a:chExt cx="11177" cy="576"/>
          </a:xfrm>
        </p:grpSpPr>
        <p:grpSp>
          <p:nvGrpSpPr>
            <p:cNvPr id="22" name="Group 21"/>
            <p:cNvGrpSpPr>
              <a:grpSpLocks/>
            </p:cNvGrpSpPr>
            <p:nvPr userDrawn="1"/>
          </p:nvGrpSpPr>
          <p:grpSpPr bwMode="auto">
            <a:xfrm>
              <a:off x="540" y="13314"/>
              <a:ext cx="11175" cy="263"/>
              <a:chOff x="540" y="13314"/>
              <a:chExt cx="11175" cy="263"/>
            </a:xfrm>
          </p:grpSpPr>
          <p:sp>
            <p:nvSpPr>
              <p:cNvPr id="29" name="Freeform 28"/>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23" name="Group 22"/>
            <p:cNvGrpSpPr>
              <a:grpSpLocks/>
            </p:cNvGrpSpPr>
            <p:nvPr userDrawn="1"/>
          </p:nvGrpSpPr>
          <p:grpSpPr bwMode="auto">
            <a:xfrm>
              <a:off x="540" y="13103"/>
              <a:ext cx="11177" cy="418"/>
              <a:chOff x="540" y="13103"/>
              <a:chExt cx="11177" cy="418"/>
            </a:xfrm>
          </p:grpSpPr>
          <p:sp>
            <p:nvSpPr>
              <p:cNvPr id="28" name="Freeform 27"/>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24" name="Group 23"/>
            <p:cNvGrpSpPr>
              <a:grpSpLocks/>
            </p:cNvGrpSpPr>
            <p:nvPr userDrawn="1"/>
          </p:nvGrpSpPr>
          <p:grpSpPr bwMode="auto">
            <a:xfrm>
              <a:off x="540" y="13677"/>
              <a:ext cx="11172" cy="2"/>
              <a:chOff x="540" y="13677"/>
              <a:chExt cx="11172" cy="2"/>
            </a:xfrm>
          </p:grpSpPr>
          <p:sp>
            <p:nvSpPr>
              <p:cNvPr id="27" name="Freeform 26"/>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25" name="Group 24"/>
            <p:cNvGrpSpPr>
              <a:grpSpLocks/>
            </p:cNvGrpSpPr>
            <p:nvPr userDrawn="1"/>
          </p:nvGrpSpPr>
          <p:grpSpPr bwMode="auto">
            <a:xfrm>
              <a:off x="540" y="13506"/>
              <a:ext cx="11174" cy="128"/>
              <a:chOff x="540" y="13506"/>
              <a:chExt cx="11174" cy="128"/>
            </a:xfrm>
          </p:grpSpPr>
          <p:sp>
            <p:nvSpPr>
              <p:cNvPr id="26" name="Freeform 25"/>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sp>
        <p:nvSpPr>
          <p:cNvPr id="30" name="Rectangle 29"/>
          <p:cNvSpPr/>
          <p:nvPr userDrawn="1"/>
        </p:nvSpPr>
        <p:spPr bwMode="auto">
          <a:xfrm>
            <a:off x="49141" y="55143"/>
            <a:ext cx="9057600" cy="674359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sp>
        <p:nvSpPr>
          <p:cNvPr id="34"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35"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solidFill>
                <a:srgbClr val="000000"/>
              </a:solidFill>
            </a:endParaRPr>
          </a:p>
        </p:txBody>
      </p:sp>
    </p:spTree>
    <p:extLst>
      <p:ext uri="{BB962C8B-B14F-4D97-AF65-F5344CB8AC3E}">
        <p14:creationId xmlns:p14="http://schemas.microsoft.com/office/powerpoint/2010/main" val="1896890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bwMode="auto">
          <a:xfrm>
            <a:off x="49141" y="55142"/>
            <a:ext cx="9057600" cy="89001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41" y="55143"/>
            <a:ext cx="9057600" cy="892916"/>
          </a:xfrm>
          <a:prstGeom prst="rect">
            <a:avLst/>
          </a:prstGeom>
        </p:spPr>
      </p:pic>
      <p:grpSp>
        <p:nvGrpSpPr>
          <p:cNvPr id="5" name="Group 4"/>
          <p:cNvGrpSpPr>
            <a:grpSpLocks/>
          </p:cNvGrpSpPr>
          <p:nvPr userDrawn="1"/>
        </p:nvGrpSpPr>
        <p:grpSpPr bwMode="auto">
          <a:xfrm>
            <a:off x="49141" y="5025622"/>
            <a:ext cx="9057600" cy="460905"/>
            <a:chOff x="540" y="13103"/>
            <a:chExt cx="11177" cy="576"/>
          </a:xfrm>
        </p:grpSpPr>
        <p:grpSp>
          <p:nvGrpSpPr>
            <p:cNvPr id="6" name="Group 5"/>
            <p:cNvGrpSpPr>
              <a:grpSpLocks/>
            </p:cNvGrpSpPr>
            <p:nvPr userDrawn="1"/>
          </p:nvGrpSpPr>
          <p:grpSpPr bwMode="auto">
            <a:xfrm>
              <a:off x="540" y="13314"/>
              <a:ext cx="11175" cy="263"/>
              <a:chOff x="540" y="13314"/>
              <a:chExt cx="11175" cy="263"/>
            </a:xfrm>
          </p:grpSpPr>
          <p:sp>
            <p:nvSpPr>
              <p:cNvPr id="13" name="Freeform 12"/>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7" name="Group 6"/>
            <p:cNvGrpSpPr>
              <a:grpSpLocks/>
            </p:cNvGrpSpPr>
            <p:nvPr userDrawn="1"/>
          </p:nvGrpSpPr>
          <p:grpSpPr bwMode="auto">
            <a:xfrm>
              <a:off x="540" y="13103"/>
              <a:ext cx="11177" cy="418"/>
              <a:chOff x="540" y="13103"/>
              <a:chExt cx="11177" cy="418"/>
            </a:xfrm>
          </p:grpSpPr>
          <p:sp>
            <p:nvSpPr>
              <p:cNvPr id="12" name="Freeform 11"/>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8" name="Group 7"/>
            <p:cNvGrpSpPr>
              <a:grpSpLocks/>
            </p:cNvGrpSpPr>
            <p:nvPr userDrawn="1"/>
          </p:nvGrpSpPr>
          <p:grpSpPr bwMode="auto">
            <a:xfrm>
              <a:off x="540" y="13677"/>
              <a:ext cx="11172" cy="2"/>
              <a:chOff x="540" y="13677"/>
              <a:chExt cx="11172" cy="2"/>
            </a:xfrm>
          </p:grpSpPr>
          <p:sp>
            <p:nvSpPr>
              <p:cNvPr id="11" name="Freeform 10"/>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9" name="Group 8"/>
            <p:cNvGrpSpPr>
              <a:grpSpLocks/>
            </p:cNvGrpSpPr>
            <p:nvPr userDrawn="1"/>
          </p:nvGrpSpPr>
          <p:grpSpPr bwMode="auto">
            <a:xfrm>
              <a:off x="540" y="13506"/>
              <a:ext cx="11174" cy="128"/>
              <a:chOff x="540" y="13506"/>
              <a:chExt cx="11174" cy="128"/>
            </a:xfrm>
          </p:grpSpPr>
          <p:sp>
            <p:nvSpPr>
              <p:cNvPr id="10" name="Freeform 9"/>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sp>
        <p:nvSpPr>
          <p:cNvPr id="15" name="Rectangle 14"/>
          <p:cNvSpPr/>
          <p:nvPr userDrawn="1"/>
        </p:nvSpPr>
        <p:spPr bwMode="auto">
          <a:xfrm>
            <a:off x="49141" y="55269"/>
            <a:ext cx="9057600" cy="674359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pic>
        <p:nvPicPr>
          <p:cNvPr id="17" name="Picture 16" descr="Symbol of the Government of Ontario | Local Health Integration Network" title="Symbol of the Government of Ontario | Local Health Integration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7569" y="5665989"/>
            <a:ext cx="1660635" cy="777144"/>
          </a:xfrm>
          <a:prstGeom prst="rect">
            <a:avLst/>
          </a:prstGeom>
        </p:spPr>
      </p:pic>
      <p:sp>
        <p:nvSpPr>
          <p:cNvPr id="18" name="Rectangle 17"/>
          <p:cNvSpPr/>
          <p:nvPr userDrawn="1"/>
        </p:nvSpPr>
        <p:spPr bwMode="auto">
          <a:xfrm>
            <a:off x="49141" y="55143"/>
            <a:ext cx="9057600" cy="890018"/>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41" y="55142"/>
            <a:ext cx="9057600" cy="892916"/>
          </a:xfrm>
          <a:prstGeom prst="rect">
            <a:avLst/>
          </a:prstGeom>
        </p:spPr>
      </p:pic>
      <p:grpSp>
        <p:nvGrpSpPr>
          <p:cNvPr id="20" name="Group 19"/>
          <p:cNvGrpSpPr>
            <a:grpSpLocks/>
          </p:cNvGrpSpPr>
          <p:nvPr userDrawn="1"/>
        </p:nvGrpSpPr>
        <p:grpSpPr bwMode="auto">
          <a:xfrm>
            <a:off x="49141" y="5025620"/>
            <a:ext cx="9057600" cy="460905"/>
            <a:chOff x="540" y="13103"/>
            <a:chExt cx="11177" cy="576"/>
          </a:xfrm>
        </p:grpSpPr>
        <p:grpSp>
          <p:nvGrpSpPr>
            <p:cNvPr id="21" name="Group 20"/>
            <p:cNvGrpSpPr>
              <a:grpSpLocks/>
            </p:cNvGrpSpPr>
            <p:nvPr userDrawn="1"/>
          </p:nvGrpSpPr>
          <p:grpSpPr bwMode="auto">
            <a:xfrm>
              <a:off x="540" y="13314"/>
              <a:ext cx="11175" cy="263"/>
              <a:chOff x="540" y="13314"/>
              <a:chExt cx="11175" cy="263"/>
            </a:xfrm>
          </p:grpSpPr>
          <p:sp>
            <p:nvSpPr>
              <p:cNvPr id="28" name="Freeform 27"/>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22" name="Group 21"/>
            <p:cNvGrpSpPr>
              <a:grpSpLocks/>
            </p:cNvGrpSpPr>
            <p:nvPr userDrawn="1"/>
          </p:nvGrpSpPr>
          <p:grpSpPr bwMode="auto">
            <a:xfrm>
              <a:off x="540" y="13103"/>
              <a:ext cx="11177" cy="418"/>
              <a:chOff x="540" y="13103"/>
              <a:chExt cx="11177" cy="418"/>
            </a:xfrm>
          </p:grpSpPr>
          <p:sp>
            <p:nvSpPr>
              <p:cNvPr id="27" name="Freeform 26"/>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23" name="Group 22"/>
            <p:cNvGrpSpPr>
              <a:grpSpLocks/>
            </p:cNvGrpSpPr>
            <p:nvPr userDrawn="1"/>
          </p:nvGrpSpPr>
          <p:grpSpPr bwMode="auto">
            <a:xfrm>
              <a:off x="540" y="13677"/>
              <a:ext cx="11172" cy="2"/>
              <a:chOff x="540" y="13677"/>
              <a:chExt cx="11172" cy="2"/>
            </a:xfrm>
          </p:grpSpPr>
          <p:sp>
            <p:nvSpPr>
              <p:cNvPr id="26" name="Freeform 25"/>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24" name="Group 23"/>
            <p:cNvGrpSpPr>
              <a:grpSpLocks/>
            </p:cNvGrpSpPr>
            <p:nvPr userDrawn="1"/>
          </p:nvGrpSpPr>
          <p:grpSpPr bwMode="auto">
            <a:xfrm>
              <a:off x="540" y="13506"/>
              <a:ext cx="11174" cy="128"/>
              <a:chOff x="540" y="13506"/>
              <a:chExt cx="11174" cy="128"/>
            </a:xfrm>
          </p:grpSpPr>
          <p:sp>
            <p:nvSpPr>
              <p:cNvPr id="25" name="Freeform 24"/>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sp>
        <p:nvSpPr>
          <p:cNvPr id="29" name="Rectangle 28"/>
          <p:cNvSpPr/>
          <p:nvPr userDrawn="1"/>
        </p:nvSpPr>
        <p:spPr bwMode="auto">
          <a:xfrm>
            <a:off x="49141" y="55143"/>
            <a:ext cx="9057600" cy="674359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sp>
        <p:nvSpPr>
          <p:cNvPr id="32" name="Rectangle 2"/>
          <p:cNvSpPr>
            <a:spLocks noGrp="1" noChangeArrowheads="1"/>
          </p:cNvSpPr>
          <p:nvPr>
            <p:ph type="ctrTitle"/>
          </p:nvPr>
        </p:nvSpPr>
        <p:spPr>
          <a:xfrm>
            <a:off x="0" y="1473346"/>
            <a:ext cx="9144000" cy="830263"/>
          </a:xfrm>
          <a:prstGeom prst="rect">
            <a:avLst/>
          </a:prstGeom>
        </p:spPr>
        <p:txBody>
          <a:bodyPr anchor="t"/>
          <a:lstStyle>
            <a:lvl1pPr algn="ctr">
              <a:defRPr sz="5000"/>
            </a:lvl1pPr>
          </a:lstStyle>
          <a:p>
            <a:pPr lvl="0"/>
            <a:r>
              <a:rPr lang="en-CA" altLang="en-US" noProof="0" dirty="0" smtClean="0"/>
              <a:t>Click to edit Master title style</a:t>
            </a:r>
          </a:p>
        </p:txBody>
      </p:sp>
      <p:sp>
        <p:nvSpPr>
          <p:cNvPr id="33" name="Rectangle 3"/>
          <p:cNvSpPr>
            <a:spLocks noGrp="1" noChangeArrowheads="1"/>
          </p:cNvSpPr>
          <p:nvPr>
            <p:ph type="subTitle" idx="1"/>
          </p:nvPr>
        </p:nvSpPr>
        <p:spPr>
          <a:xfrm>
            <a:off x="0" y="2257696"/>
            <a:ext cx="9144000" cy="574915"/>
          </a:xfrm>
          <a:prstGeom prst="rect">
            <a:avLst/>
          </a:prstGeom>
        </p:spPr>
        <p:txBody>
          <a:bodyPr/>
          <a:lstStyle>
            <a:lvl1pPr marL="0" indent="0" algn="ctr">
              <a:spcAft>
                <a:spcPct val="0"/>
              </a:spcAft>
              <a:buFont typeface="Times" panose="02020603050405020304" pitchFamily="18" charset="0"/>
              <a:buNone/>
              <a:defRPr sz="2200">
                <a:latin typeface="Arial Narrow"/>
                <a:cs typeface="Arial Narrow"/>
              </a:defRPr>
            </a:lvl1pPr>
          </a:lstStyle>
          <a:p>
            <a:pPr lvl="0"/>
            <a:r>
              <a:rPr lang="en-CA" altLang="en-US" noProof="0" dirty="0" smtClean="0"/>
              <a:t>Click to edit Master subtitle style</a:t>
            </a:r>
          </a:p>
        </p:txBody>
      </p:sp>
      <p:sp>
        <p:nvSpPr>
          <p:cNvPr id="34" name="Picture Placeholder 2"/>
          <p:cNvSpPr>
            <a:spLocks noGrp="1"/>
          </p:cNvSpPr>
          <p:nvPr>
            <p:ph type="pic" idx="11"/>
          </p:nvPr>
        </p:nvSpPr>
        <p:spPr>
          <a:xfrm>
            <a:off x="445080" y="3033282"/>
            <a:ext cx="2067406" cy="1546416"/>
          </a:xfrm>
          <a:prstGeom prst="rect">
            <a:avLst/>
          </a:prstGeom>
        </p:spPr>
        <p:txBody>
          <a:bodyPr/>
          <a:lstStyle>
            <a:lvl1pPr marL="0" indent="0">
              <a:buNone/>
              <a:defRPr sz="24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35" name="Picture Placeholder 2"/>
          <p:cNvSpPr>
            <a:spLocks noGrp="1"/>
          </p:cNvSpPr>
          <p:nvPr>
            <p:ph type="pic" idx="12"/>
          </p:nvPr>
        </p:nvSpPr>
        <p:spPr>
          <a:xfrm>
            <a:off x="2515371" y="3031742"/>
            <a:ext cx="2067406" cy="1546416"/>
          </a:xfrm>
          <a:prstGeom prst="rect">
            <a:avLst/>
          </a:prstGeom>
        </p:spPr>
        <p:txBody>
          <a:bodyPr/>
          <a:lstStyle>
            <a:lvl1pPr marL="0" indent="0">
              <a:buNone/>
              <a:defRPr sz="24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36" name="Picture Placeholder 2"/>
          <p:cNvSpPr>
            <a:spLocks noGrp="1"/>
          </p:cNvSpPr>
          <p:nvPr>
            <p:ph type="pic" idx="13"/>
          </p:nvPr>
        </p:nvSpPr>
        <p:spPr>
          <a:xfrm>
            <a:off x="4584318" y="3033377"/>
            <a:ext cx="2067406" cy="1546416"/>
          </a:xfrm>
          <a:prstGeom prst="rect">
            <a:avLst/>
          </a:prstGeom>
        </p:spPr>
        <p:txBody>
          <a:bodyPr/>
          <a:lstStyle>
            <a:lvl1pPr marL="0" indent="0">
              <a:buNone/>
              <a:defRPr sz="24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37" name="Picture Placeholder 2"/>
          <p:cNvSpPr>
            <a:spLocks noGrp="1"/>
          </p:cNvSpPr>
          <p:nvPr>
            <p:ph type="pic" idx="14"/>
          </p:nvPr>
        </p:nvSpPr>
        <p:spPr>
          <a:xfrm>
            <a:off x="6654609" y="3033184"/>
            <a:ext cx="2067406" cy="1546416"/>
          </a:xfrm>
          <a:prstGeom prst="rect">
            <a:avLst/>
          </a:prstGeom>
        </p:spPr>
        <p:txBody>
          <a:bodyPr/>
          <a:lstStyle>
            <a:lvl1pPr marL="0" indent="0">
              <a:buNone/>
              <a:defRPr sz="24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39" name="Rectangle 4"/>
          <p:cNvSpPr>
            <a:spLocks noGrp="1" noChangeArrowheads="1"/>
          </p:cNvSpPr>
          <p:nvPr>
            <p:ph type="dt" sz="half" idx="15"/>
          </p:nvPr>
        </p:nvSpPr>
        <p:spPr>
          <a:xfrm>
            <a:off x="838200" y="6400800"/>
            <a:ext cx="19050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40"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solidFill>
                <a:srgbClr val="000000"/>
              </a:solidFill>
            </a:endParaRPr>
          </a:p>
        </p:txBody>
      </p:sp>
    </p:spTree>
    <p:extLst>
      <p:ext uri="{BB962C8B-B14F-4D97-AF65-F5344CB8AC3E}">
        <p14:creationId xmlns:p14="http://schemas.microsoft.com/office/powerpoint/2010/main" val="2667950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sp>
        <p:nvSpPr>
          <p:cNvPr id="3" name="Content Placeholder 2"/>
          <p:cNvSpPr>
            <a:spLocks noGrp="1"/>
          </p:cNvSpPr>
          <p:nvPr>
            <p:ph idx="1"/>
          </p:nvPr>
        </p:nvSpPr>
        <p:spPr>
          <a:xfrm>
            <a:off x="608013" y="1981200"/>
            <a:ext cx="7772400" cy="41148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0"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rgbClr val="000000"/>
                </a:solidFill>
                <a:latin typeface="Arial Narrow"/>
              </a:rPr>
              <a:pPr/>
              <a:t>‹#›</a:t>
            </a:fld>
            <a:endParaRPr lang="en-CA" altLang="en-US" dirty="0">
              <a:solidFill>
                <a:srgbClr val="000000"/>
              </a:solidFill>
              <a:latin typeface="Arial Narrow"/>
            </a:endParaRPr>
          </a:p>
        </p:txBody>
      </p:sp>
      <p:sp>
        <p:nvSpPr>
          <p:cNvPr id="11"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12"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solidFill>
                <a:srgbClr val="000000"/>
              </a:solidFill>
            </a:endParaRPr>
          </a:p>
        </p:txBody>
      </p:sp>
    </p:spTree>
    <p:extLst>
      <p:ext uri="{BB962C8B-B14F-4D97-AF65-F5344CB8AC3E}">
        <p14:creationId xmlns:p14="http://schemas.microsoft.com/office/powerpoint/2010/main" val="30150906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66"/>
            <a:ext cx="7886700" cy="2852737"/>
          </a:xfrm>
          <a:prstGeom prst="rect">
            <a:avLst/>
          </a:prstGeom>
        </p:spPr>
        <p:txBody>
          <a:bodyPr/>
          <a:lstStyle>
            <a:lvl1pPr>
              <a:defRPr sz="6000"/>
            </a:lvl1pPr>
          </a:lstStyle>
          <a:p>
            <a:r>
              <a:rPr lang="en-CA" smtClean="0"/>
              <a:t>Click to edit Master title style</a:t>
            </a:r>
            <a:endParaRPr lang="en-CA"/>
          </a:p>
        </p:txBody>
      </p:sp>
      <p:sp>
        <p:nvSpPr>
          <p:cNvPr id="3" name="Text Placeholder 2"/>
          <p:cNvSpPr>
            <a:spLocks noGrp="1"/>
          </p:cNvSpPr>
          <p:nvPr>
            <p:ph type="body" idx="1"/>
          </p:nvPr>
        </p:nvSpPr>
        <p:spPr>
          <a:xfrm>
            <a:off x="623888" y="4589590"/>
            <a:ext cx="7886700" cy="1500187"/>
          </a:xfrm>
          <a:prstGeom prst="rect">
            <a:avLst/>
          </a:prstGeom>
        </p:spPr>
        <p:txBody>
          <a:bodyPr/>
          <a:lstStyle>
            <a:lvl1pPr marL="0" indent="0">
              <a:buNone/>
              <a:defRPr sz="2400">
                <a:latin typeface="Arial Narrow"/>
                <a:cs typeface="Arial Narrow"/>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CA" dirty="0" smtClean="0"/>
              <a:t>Click to edit Master text styles</a:t>
            </a:r>
          </a:p>
        </p:txBody>
      </p:sp>
      <p:sp>
        <p:nvSpPr>
          <p:cNvPr id="10"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rgbClr val="000000"/>
                </a:solidFill>
                <a:latin typeface="Arial Narrow"/>
              </a:rPr>
              <a:pPr/>
              <a:t>‹#›</a:t>
            </a:fld>
            <a:endParaRPr lang="en-CA" altLang="en-US" dirty="0">
              <a:solidFill>
                <a:srgbClr val="000000"/>
              </a:solidFill>
              <a:latin typeface="Arial Narrow"/>
            </a:endParaRPr>
          </a:p>
        </p:txBody>
      </p:sp>
      <p:sp>
        <p:nvSpPr>
          <p:cNvPr id="11"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12"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solidFill>
                <a:srgbClr val="000000"/>
              </a:solidFill>
            </a:endParaRPr>
          </a:p>
        </p:txBody>
      </p:sp>
    </p:spTree>
    <p:extLst>
      <p:ext uri="{BB962C8B-B14F-4D97-AF65-F5344CB8AC3E}">
        <p14:creationId xmlns:p14="http://schemas.microsoft.com/office/powerpoint/2010/main" val="10103754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bwMode="auto">
          <a:xfrm>
            <a:off x="49141" y="55142"/>
            <a:ext cx="9057600" cy="89001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41" y="55143"/>
            <a:ext cx="9057600" cy="892916"/>
          </a:xfrm>
          <a:prstGeom prst="rect">
            <a:avLst/>
          </a:prstGeom>
        </p:spPr>
      </p:pic>
      <p:grpSp>
        <p:nvGrpSpPr>
          <p:cNvPr id="5" name="Group 4"/>
          <p:cNvGrpSpPr>
            <a:grpSpLocks/>
          </p:cNvGrpSpPr>
          <p:nvPr userDrawn="1"/>
        </p:nvGrpSpPr>
        <p:grpSpPr bwMode="auto">
          <a:xfrm>
            <a:off x="49141" y="5025622"/>
            <a:ext cx="9057600" cy="460905"/>
            <a:chOff x="540" y="13103"/>
            <a:chExt cx="11177" cy="576"/>
          </a:xfrm>
        </p:grpSpPr>
        <p:grpSp>
          <p:nvGrpSpPr>
            <p:cNvPr id="6" name="Group 5"/>
            <p:cNvGrpSpPr>
              <a:grpSpLocks/>
            </p:cNvGrpSpPr>
            <p:nvPr userDrawn="1"/>
          </p:nvGrpSpPr>
          <p:grpSpPr bwMode="auto">
            <a:xfrm>
              <a:off x="540" y="13314"/>
              <a:ext cx="11175" cy="263"/>
              <a:chOff x="540" y="13314"/>
              <a:chExt cx="11175" cy="263"/>
            </a:xfrm>
          </p:grpSpPr>
          <p:sp>
            <p:nvSpPr>
              <p:cNvPr id="13" name="Freeform 12"/>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nvGrpSpPr>
            <p:cNvPr id="7" name="Group 6"/>
            <p:cNvGrpSpPr>
              <a:grpSpLocks/>
            </p:cNvGrpSpPr>
            <p:nvPr userDrawn="1"/>
          </p:nvGrpSpPr>
          <p:grpSpPr bwMode="auto">
            <a:xfrm>
              <a:off x="540" y="13103"/>
              <a:ext cx="11177" cy="418"/>
              <a:chOff x="540" y="13103"/>
              <a:chExt cx="11177" cy="418"/>
            </a:xfrm>
          </p:grpSpPr>
          <p:sp>
            <p:nvSpPr>
              <p:cNvPr id="12" name="Freeform 11"/>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nvGrpSpPr>
            <p:cNvPr id="8" name="Group 7"/>
            <p:cNvGrpSpPr>
              <a:grpSpLocks/>
            </p:cNvGrpSpPr>
            <p:nvPr userDrawn="1"/>
          </p:nvGrpSpPr>
          <p:grpSpPr bwMode="auto">
            <a:xfrm>
              <a:off x="540" y="13677"/>
              <a:ext cx="11172" cy="2"/>
              <a:chOff x="540" y="13677"/>
              <a:chExt cx="11172" cy="2"/>
            </a:xfrm>
          </p:grpSpPr>
          <p:sp>
            <p:nvSpPr>
              <p:cNvPr id="11" name="Freeform 10"/>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grpSp>
        <p:grpSp>
          <p:nvGrpSpPr>
            <p:cNvPr id="9" name="Group 8"/>
            <p:cNvGrpSpPr>
              <a:grpSpLocks/>
            </p:cNvGrpSpPr>
            <p:nvPr userDrawn="1"/>
          </p:nvGrpSpPr>
          <p:grpSpPr bwMode="auto">
            <a:xfrm>
              <a:off x="540" y="13506"/>
              <a:ext cx="11174" cy="128"/>
              <a:chOff x="540" y="13506"/>
              <a:chExt cx="11174" cy="128"/>
            </a:xfrm>
          </p:grpSpPr>
          <p:sp>
            <p:nvSpPr>
              <p:cNvPr id="10" name="Freeform 9"/>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sp>
        <p:nvSpPr>
          <p:cNvPr id="15" name="Rectangle 14"/>
          <p:cNvSpPr/>
          <p:nvPr userDrawn="1"/>
        </p:nvSpPr>
        <p:spPr bwMode="auto">
          <a:xfrm>
            <a:off x="49141" y="55269"/>
            <a:ext cx="9057600" cy="674359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pic>
        <p:nvPicPr>
          <p:cNvPr id="17" name="Picture 16" descr="Symbol of the Government of Ontario | Local Health Integration Network" title="Symbol of the Government of Ontario | Local Health Integration Network"/>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47569" y="5665989"/>
            <a:ext cx="1660635" cy="777144"/>
          </a:xfrm>
          <a:prstGeom prst="rect">
            <a:avLst/>
          </a:prstGeom>
        </p:spPr>
      </p:pic>
      <p:sp>
        <p:nvSpPr>
          <p:cNvPr id="18" name="Rectangle 17"/>
          <p:cNvSpPr/>
          <p:nvPr userDrawn="1"/>
        </p:nvSpPr>
        <p:spPr bwMode="auto">
          <a:xfrm>
            <a:off x="49141" y="55143"/>
            <a:ext cx="9057600" cy="890018"/>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141" y="55142"/>
            <a:ext cx="9057600" cy="892916"/>
          </a:xfrm>
          <a:prstGeom prst="rect">
            <a:avLst/>
          </a:prstGeom>
        </p:spPr>
      </p:pic>
      <p:grpSp>
        <p:nvGrpSpPr>
          <p:cNvPr id="20" name="Group 19"/>
          <p:cNvGrpSpPr>
            <a:grpSpLocks/>
          </p:cNvGrpSpPr>
          <p:nvPr userDrawn="1"/>
        </p:nvGrpSpPr>
        <p:grpSpPr bwMode="auto">
          <a:xfrm>
            <a:off x="49141" y="5025620"/>
            <a:ext cx="9057600" cy="460905"/>
            <a:chOff x="540" y="13103"/>
            <a:chExt cx="11177" cy="576"/>
          </a:xfrm>
        </p:grpSpPr>
        <p:grpSp>
          <p:nvGrpSpPr>
            <p:cNvPr id="21" name="Group 20"/>
            <p:cNvGrpSpPr>
              <a:grpSpLocks/>
            </p:cNvGrpSpPr>
            <p:nvPr userDrawn="1"/>
          </p:nvGrpSpPr>
          <p:grpSpPr bwMode="auto">
            <a:xfrm>
              <a:off x="540" y="13314"/>
              <a:ext cx="11175" cy="263"/>
              <a:chOff x="540" y="13314"/>
              <a:chExt cx="11175" cy="263"/>
            </a:xfrm>
          </p:grpSpPr>
          <p:sp>
            <p:nvSpPr>
              <p:cNvPr id="28" name="Freeform 27"/>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nvGrpSpPr>
            <p:cNvPr id="22" name="Group 21"/>
            <p:cNvGrpSpPr>
              <a:grpSpLocks/>
            </p:cNvGrpSpPr>
            <p:nvPr userDrawn="1"/>
          </p:nvGrpSpPr>
          <p:grpSpPr bwMode="auto">
            <a:xfrm>
              <a:off x="540" y="13103"/>
              <a:ext cx="11177" cy="418"/>
              <a:chOff x="540" y="13103"/>
              <a:chExt cx="11177" cy="418"/>
            </a:xfrm>
          </p:grpSpPr>
          <p:sp>
            <p:nvSpPr>
              <p:cNvPr id="27" name="Freeform 26"/>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nvGrpSpPr>
            <p:cNvPr id="23" name="Group 22"/>
            <p:cNvGrpSpPr>
              <a:grpSpLocks/>
            </p:cNvGrpSpPr>
            <p:nvPr userDrawn="1"/>
          </p:nvGrpSpPr>
          <p:grpSpPr bwMode="auto">
            <a:xfrm>
              <a:off x="540" y="13677"/>
              <a:ext cx="11172" cy="2"/>
              <a:chOff x="540" y="13677"/>
              <a:chExt cx="11172" cy="2"/>
            </a:xfrm>
          </p:grpSpPr>
          <p:sp>
            <p:nvSpPr>
              <p:cNvPr id="26" name="Freeform 25"/>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p>
            </p:txBody>
          </p:sp>
        </p:grpSp>
        <p:grpSp>
          <p:nvGrpSpPr>
            <p:cNvPr id="24" name="Group 23"/>
            <p:cNvGrpSpPr>
              <a:grpSpLocks/>
            </p:cNvGrpSpPr>
            <p:nvPr userDrawn="1"/>
          </p:nvGrpSpPr>
          <p:grpSpPr bwMode="auto">
            <a:xfrm>
              <a:off x="540" y="13506"/>
              <a:ext cx="11174" cy="128"/>
              <a:chOff x="540" y="13506"/>
              <a:chExt cx="11174" cy="128"/>
            </a:xfrm>
          </p:grpSpPr>
          <p:sp>
            <p:nvSpPr>
              <p:cNvPr id="25" name="Freeform 24"/>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p>
            </p:txBody>
          </p:sp>
        </p:grpSp>
      </p:grpSp>
      <p:sp>
        <p:nvSpPr>
          <p:cNvPr id="29" name="Rectangle 28"/>
          <p:cNvSpPr/>
          <p:nvPr userDrawn="1"/>
        </p:nvSpPr>
        <p:spPr bwMode="auto">
          <a:xfrm>
            <a:off x="49141" y="55143"/>
            <a:ext cx="9057600" cy="674359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32" name="Rectangle 2"/>
          <p:cNvSpPr>
            <a:spLocks noGrp="1" noChangeArrowheads="1"/>
          </p:cNvSpPr>
          <p:nvPr>
            <p:ph type="ctrTitle"/>
          </p:nvPr>
        </p:nvSpPr>
        <p:spPr>
          <a:xfrm>
            <a:off x="0" y="1473346"/>
            <a:ext cx="9144000" cy="830263"/>
          </a:xfrm>
          <a:prstGeom prst="rect">
            <a:avLst/>
          </a:prstGeom>
        </p:spPr>
        <p:txBody>
          <a:bodyPr anchor="t"/>
          <a:lstStyle>
            <a:lvl1pPr algn="ctr">
              <a:defRPr sz="5000"/>
            </a:lvl1pPr>
          </a:lstStyle>
          <a:p>
            <a:pPr lvl="0"/>
            <a:r>
              <a:rPr lang="en-CA" altLang="en-US" noProof="0" dirty="0" smtClean="0"/>
              <a:t>Click to edit Master title style</a:t>
            </a:r>
          </a:p>
        </p:txBody>
      </p:sp>
      <p:sp>
        <p:nvSpPr>
          <p:cNvPr id="33" name="Rectangle 3"/>
          <p:cNvSpPr>
            <a:spLocks noGrp="1" noChangeArrowheads="1"/>
          </p:cNvSpPr>
          <p:nvPr>
            <p:ph type="subTitle" idx="1"/>
          </p:nvPr>
        </p:nvSpPr>
        <p:spPr>
          <a:xfrm>
            <a:off x="0" y="2257696"/>
            <a:ext cx="9144000" cy="574915"/>
          </a:xfrm>
          <a:prstGeom prst="rect">
            <a:avLst/>
          </a:prstGeom>
        </p:spPr>
        <p:txBody>
          <a:bodyPr/>
          <a:lstStyle>
            <a:lvl1pPr marL="0" indent="0" algn="ctr">
              <a:spcAft>
                <a:spcPct val="0"/>
              </a:spcAft>
              <a:buFont typeface="Times" panose="02020603050405020304" pitchFamily="18" charset="0"/>
              <a:buNone/>
              <a:defRPr sz="2200">
                <a:latin typeface="Arial Narrow"/>
                <a:cs typeface="Arial Narrow"/>
              </a:defRPr>
            </a:lvl1pPr>
          </a:lstStyle>
          <a:p>
            <a:pPr lvl="0"/>
            <a:r>
              <a:rPr lang="en-CA" altLang="en-US" noProof="0" dirty="0" smtClean="0"/>
              <a:t>Click to edit Master subtitle style</a:t>
            </a:r>
          </a:p>
        </p:txBody>
      </p:sp>
      <p:sp>
        <p:nvSpPr>
          <p:cNvPr id="34" name="Picture Placeholder 2"/>
          <p:cNvSpPr>
            <a:spLocks noGrp="1"/>
          </p:cNvSpPr>
          <p:nvPr>
            <p:ph type="pic" idx="11"/>
          </p:nvPr>
        </p:nvSpPr>
        <p:spPr>
          <a:xfrm>
            <a:off x="445080" y="3033282"/>
            <a:ext cx="2067406" cy="1546416"/>
          </a:xfrm>
          <a:prstGeom prst="rect">
            <a:avLst/>
          </a:prstGeom>
        </p:spPr>
        <p:txBody>
          <a:bodyPr/>
          <a:lstStyle>
            <a:lvl1pPr marL="0" indent="0">
              <a:buNone/>
              <a:defRPr sz="24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35" name="Picture Placeholder 2"/>
          <p:cNvSpPr>
            <a:spLocks noGrp="1"/>
          </p:cNvSpPr>
          <p:nvPr>
            <p:ph type="pic" idx="12"/>
          </p:nvPr>
        </p:nvSpPr>
        <p:spPr>
          <a:xfrm>
            <a:off x="2515371" y="3031742"/>
            <a:ext cx="2067406" cy="1546416"/>
          </a:xfrm>
          <a:prstGeom prst="rect">
            <a:avLst/>
          </a:prstGeom>
        </p:spPr>
        <p:txBody>
          <a:bodyPr/>
          <a:lstStyle>
            <a:lvl1pPr marL="0" indent="0">
              <a:buNone/>
              <a:defRPr sz="24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36" name="Picture Placeholder 2"/>
          <p:cNvSpPr>
            <a:spLocks noGrp="1"/>
          </p:cNvSpPr>
          <p:nvPr>
            <p:ph type="pic" idx="13"/>
          </p:nvPr>
        </p:nvSpPr>
        <p:spPr>
          <a:xfrm>
            <a:off x="4584318" y="3033377"/>
            <a:ext cx="2067406" cy="1546416"/>
          </a:xfrm>
          <a:prstGeom prst="rect">
            <a:avLst/>
          </a:prstGeom>
        </p:spPr>
        <p:txBody>
          <a:bodyPr/>
          <a:lstStyle>
            <a:lvl1pPr marL="0" indent="0">
              <a:buNone/>
              <a:defRPr sz="24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37" name="Picture Placeholder 2"/>
          <p:cNvSpPr>
            <a:spLocks noGrp="1"/>
          </p:cNvSpPr>
          <p:nvPr>
            <p:ph type="pic" idx="14"/>
          </p:nvPr>
        </p:nvSpPr>
        <p:spPr>
          <a:xfrm>
            <a:off x="6654609" y="3033184"/>
            <a:ext cx="2067406" cy="1546416"/>
          </a:xfrm>
          <a:prstGeom prst="rect">
            <a:avLst/>
          </a:prstGeom>
        </p:spPr>
        <p:txBody>
          <a:bodyPr/>
          <a:lstStyle>
            <a:lvl1pPr marL="0" indent="0">
              <a:buNone/>
              <a:defRPr sz="24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39" name="Rectangle 4"/>
          <p:cNvSpPr>
            <a:spLocks noGrp="1" noChangeArrowheads="1"/>
          </p:cNvSpPr>
          <p:nvPr>
            <p:ph type="dt" sz="half" idx="15"/>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40"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938532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sp>
        <p:nvSpPr>
          <p:cNvPr id="3" name="Content Placeholder 2"/>
          <p:cNvSpPr>
            <a:spLocks noGrp="1"/>
          </p:cNvSpPr>
          <p:nvPr>
            <p:ph sz="half" idx="1"/>
          </p:nvPr>
        </p:nvSpPr>
        <p:spPr>
          <a:xfrm>
            <a:off x="608013" y="1981200"/>
            <a:ext cx="3810000" cy="41148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4" name="Content Placeholder 3"/>
          <p:cNvSpPr>
            <a:spLocks noGrp="1"/>
          </p:cNvSpPr>
          <p:nvPr>
            <p:ph sz="half" idx="2"/>
          </p:nvPr>
        </p:nvSpPr>
        <p:spPr>
          <a:xfrm>
            <a:off x="4570413" y="1981200"/>
            <a:ext cx="3810000" cy="41148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1"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rgbClr val="000000"/>
                </a:solidFill>
                <a:latin typeface="Arial Narrow"/>
              </a:rPr>
              <a:pPr/>
              <a:t>‹#›</a:t>
            </a:fld>
            <a:endParaRPr lang="en-CA" altLang="en-US" dirty="0">
              <a:solidFill>
                <a:srgbClr val="000000"/>
              </a:solidFill>
              <a:latin typeface="Arial Narrow"/>
            </a:endParaRPr>
          </a:p>
        </p:txBody>
      </p:sp>
      <p:sp>
        <p:nvSpPr>
          <p:cNvPr id="12"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13"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solidFill>
                <a:srgbClr val="000000"/>
              </a:solidFill>
            </a:endParaRPr>
          </a:p>
        </p:txBody>
      </p:sp>
    </p:spTree>
    <p:extLst>
      <p:ext uri="{BB962C8B-B14F-4D97-AF65-F5344CB8AC3E}">
        <p14:creationId xmlns:p14="http://schemas.microsoft.com/office/powerpoint/2010/main" val="16564224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42" y="1681163"/>
            <a:ext cx="3868737" cy="823912"/>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630242" y="2505075"/>
            <a:ext cx="3868737" cy="3684588"/>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0"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sp>
        <p:nvSpPr>
          <p:cNvPr id="17"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rgbClr val="000000"/>
                </a:solidFill>
                <a:latin typeface="Arial Narrow"/>
              </a:rPr>
              <a:pPr/>
              <a:t>‹#›</a:t>
            </a:fld>
            <a:endParaRPr lang="en-CA" altLang="en-US" dirty="0">
              <a:solidFill>
                <a:srgbClr val="000000"/>
              </a:solidFill>
              <a:latin typeface="Arial Narrow"/>
            </a:endParaRPr>
          </a:p>
        </p:txBody>
      </p:sp>
      <p:sp>
        <p:nvSpPr>
          <p:cNvPr id="18"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19" name="Rectangle 5"/>
          <p:cNvSpPr>
            <a:spLocks noGrp="1" noChangeArrowheads="1"/>
          </p:cNvSpPr>
          <p:nvPr>
            <p:ph type="ftr" sz="quarter" idx="14"/>
          </p:nvPr>
        </p:nvSpPr>
        <p:spPr>
          <a:xfrm>
            <a:off x="3276600" y="6400800"/>
            <a:ext cx="2895600" cy="457200"/>
          </a:xfrm>
          <a:prstGeom prst="rect">
            <a:avLst/>
          </a:prstGeom>
        </p:spPr>
        <p:txBody>
          <a:bodyPr/>
          <a:lstStyle>
            <a:lvl1pPr>
              <a:defRPr sz="1400">
                <a:latin typeface="Arial Narrow"/>
              </a:defRPr>
            </a:lvl1pPr>
          </a:lstStyle>
          <a:p>
            <a:endParaRPr lang="en-CA" altLang="en-US" dirty="0">
              <a:solidFill>
                <a:srgbClr val="000000"/>
              </a:solidFill>
            </a:endParaRPr>
          </a:p>
        </p:txBody>
      </p:sp>
    </p:spTree>
    <p:extLst>
      <p:ext uri="{BB962C8B-B14F-4D97-AF65-F5344CB8AC3E}">
        <p14:creationId xmlns:p14="http://schemas.microsoft.com/office/powerpoint/2010/main" val="2336805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sp>
        <p:nvSpPr>
          <p:cNvPr id="6"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rgbClr val="000000"/>
                </a:solidFill>
                <a:latin typeface="Arial Narrow"/>
              </a:rPr>
              <a:pPr/>
              <a:t>‹#›</a:t>
            </a:fld>
            <a:endParaRPr lang="en-CA" altLang="en-US" dirty="0">
              <a:solidFill>
                <a:srgbClr val="000000"/>
              </a:solidFill>
              <a:latin typeface="Arial Narrow"/>
            </a:endParaRPr>
          </a:p>
        </p:txBody>
      </p:sp>
      <p:sp>
        <p:nvSpPr>
          <p:cNvPr id="7"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8"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solidFill>
                <a:srgbClr val="000000"/>
              </a:solidFill>
            </a:endParaRPr>
          </a:p>
        </p:txBody>
      </p:sp>
    </p:spTree>
    <p:extLst>
      <p:ext uri="{BB962C8B-B14F-4D97-AF65-F5344CB8AC3E}">
        <p14:creationId xmlns:p14="http://schemas.microsoft.com/office/powerpoint/2010/main" val="3153818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rgbClr val="000000"/>
                </a:solidFill>
                <a:latin typeface="Arial Narrow"/>
              </a:rPr>
              <a:pPr/>
              <a:t>‹#›</a:t>
            </a:fld>
            <a:endParaRPr lang="en-CA" altLang="en-US" dirty="0">
              <a:solidFill>
                <a:srgbClr val="000000"/>
              </a:solidFill>
              <a:latin typeface="Arial Narrow"/>
            </a:endParaRPr>
          </a:p>
        </p:txBody>
      </p:sp>
      <p:sp>
        <p:nvSpPr>
          <p:cNvPr id="6"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7"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solidFill>
                <a:srgbClr val="000000"/>
              </a:solidFill>
            </a:endParaRPr>
          </a:p>
        </p:txBody>
      </p:sp>
    </p:spTree>
    <p:extLst>
      <p:ext uri="{BB962C8B-B14F-4D97-AF65-F5344CB8AC3E}">
        <p14:creationId xmlns:p14="http://schemas.microsoft.com/office/powerpoint/2010/main" val="1359037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03" y="457200"/>
            <a:ext cx="2949575" cy="1600200"/>
          </a:xfrm>
          <a:prstGeom prst="rect">
            <a:avLst/>
          </a:prstGeom>
        </p:spPr>
        <p:txBody>
          <a:bodyPr/>
          <a:lstStyle>
            <a:lvl1pPr>
              <a:defRPr sz="3200"/>
            </a:lvl1pPr>
          </a:lstStyle>
          <a:p>
            <a:r>
              <a:rPr lang="en-CA" dirty="0" smtClean="0"/>
              <a:t>Click to edit Master title style</a:t>
            </a:r>
            <a:endParaRPr lang="en-CA" dirty="0"/>
          </a:p>
        </p:txBody>
      </p:sp>
      <p:sp>
        <p:nvSpPr>
          <p:cNvPr id="3" name="Content Placeholder 2"/>
          <p:cNvSpPr>
            <a:spLocks noGrp="1"/>
          </p:cNvSpPr>
          <p:nvPr>
            <p:ph idx="1"/>
          </p:nvPr>
        </p:nvSpPr>
        <p:spPr>
          <a:xfrm>
            <a:off x="3887788" y="987552"/>
            <a:ext cx="4629150" cy="4873625"/>
          </a:xfrm>
          <a:prstGeom prst="rect">
            <a:avLst/>
          </a:prstGeom>
        </p:spPr>
        <p:txBody>
          <a:bodyPr/>
          <a:lstStyle>
            <a:lvl1pPr>
              <a:defRPr sz="3200">
                <a:latin typeface="Arial Narrow"/>
                <a:cs typeface="Arial Narrow"/>
              </a:defRPr>
            </a:lvl1pPr>
            <a:lvl2pPr>
              <a:defRPr sz="2800">
                <a:latin typeface="Arial Narrow"/>
                <a:cs typeface="Arial Narrow"/>
              </a:defRPr>
            </a:lvl2pPr>
            <a:lvl3pPr>
              <a:defRPr sz="2400">
                <a:latin typeface="Arial Narrow"/>
                <a:cs typeface="Arial Narrow"/>
              </a:defRPr>
            </a:lvl3pPr>
            <a:lvl4pPr>
              <a:defRPr sz="2000">
                <a:latin typeface="Arial Narrow"/>
                <a:cs typeface="Arial Narrow"/>
              </a:defRPr>
            </a:lvl4pPr>
            <a:lvl5pPr>
              <a:defRPr sz="2000">
                <a:latin typeface="Arial Narrow"/>
                <a:cs typeface="Arial Narrow"/>
              </a:defRPr>
            </a:lvl5pPr>
            <a:lvl6pPr>
              <a:defRPr sz="2000"/>
            </a:lvl6pPr>
            <a:lvl7pPr>
              <a:defRPr sz="2000"/>
            </a:lvl7pPr>
            <a:lvl8pPr>
              <a:defRPr sz="2000"/>
            </a:lvl8pPr>
            <a:lvl9pPr>
              <a:defRPr sz="20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4" name="Text Placeholder 3"/>
          <p:cNvSpPr>
            <a:spLocks noGrp="1"/>
          </p:cNvSpPr>
          <p:nvPr>
            <p:ph type="body" sz="half" idx="2"/>
          </p:nvPr>
        </p:nvSpPr>
        <p:spPr>
          <a:xfrm>
            <a:off x="630303" y="2057401"/>
            <a:ext cx="2949575" cy="3811588"/>
          </a:xfrm>
          <a:prstGeom prst="rect">
            <a:avLst/>
          </a:prstGeom>
        </p:spPr>
        <p:txBody>
          <a:bodyPr/>
          <a:lstStyle>
            <a:lvl1pPr marL="0" indent="0">
              <a:buNone/>
              <a:defRPr sz="1600">
                <a:latin typeface="Arial Narrow"/>
                <a:cs typeface="Arial Narrow"/>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dirty="0" smtClean="0"/>
              <a:t>Click to edit Master text styles</a:t>
            </a:r>
          </a:p>
        </p:txBody>
      </p:sp>
      <p:sp>
        <p:nvSpPr>
          <p:cNvPr id="8"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9"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10"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rgbClr val="000000"/>
                </a:solidFill>
                <a:latin typeface="Arial Narrow"/>
              </a:rPr>
              <a:pPr/>
              <a:t>‹#›</a:t>
            </a:fld>
            <a:endParaRPr lang="en-CA" altLang="en-US" dirty="0">
              <a:solidFill>
                <a:srgbClr val="000000"/>
              </a:solidFill>
              <a:latin typeface="Arial Narrow"/>
            </a:endParaRPr>
          </a:p>
        </p:txBody>
      </p:sp>
    </p:spTree>
    <p:extLst>
      <p:ext uri="{BB962C8B-B14F-4D97-AF65-F5344CB8AC3E}">
        <p14:creationId xmlns:p14="http://schemas.microsoft.com/office/powerpoint/2010/main" val="1332302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03" y="457200"/>
            <a:ext cx="2949575" cy="1600200"/>
          </a:xfrm>
          <a:prstGeom prst="rect">
            <a:avLst/>
          </a:prstGeom>
        </p:spPr>
        <p:txBody>
          <a:bodyPr/>
          <a:lstStyle>
            <a:lvl1pPr>
              <a:defRPr sz="3200"/>
            </a:lvl1pPr>
          </a:lstStyle>
          <a:p>
            <a:r>
              <a:rPr lang="en-CA" dirty="0" smtClean="0"/>
              <a:t>Click to edit Master title style</a:t>
            </a:r>
            <a:endParaRPr lang="en-CA" dirty="0"/>
          </a:p>
        </p:txBody>
      </p:sp>
      <p:sp>
        <p:nvSpPr>
          <p:cNvPr id="3" name="Picture Placeholder 2"/>
          <p:cNvSpPr>
            <a:spLocks noGrp="1"/>
          </p:cNvSpPr>
          <p:nvPr>
            <p:ph type="pic" idx="1"/>
          </p:nvPr>
        </p:nvSpPr>
        <p:spPr>
          <a:xfrm>
            <a:off x="3887788" y="987552"/>
            <a:ext cx="4629150" cy="4873625"/>
          </a:xfrm>
          <a:prstGeom prst="rect">
            <a:avLst/>
          </a:prstGeom>
        </p:spPr>
        <p:txBody>
          <a:bodyPr/>
          <a:lstStyle>
            <a:lvl1pPr marL="0" indent="0">
              <a:buNone/>
              <a:defRPr sz="32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4" name="Text Placeholder 3"/>
          <p:cNvSpPr>
            <a:spLocks noGrp="1"/>
          </p:cNvSpPr>
          <p:nvPr>
            <p:ph type="body" sz="half" idx="2"/>
          </p:nvPr>
        </p:nvSpPr>
        <p:spPr>
          <a:xfrm>
            <a:off x="630303" y="2057401"/>
            <a:ext cx="2949575" cy="3811588"/>
          </a:xfrm>
          <a:prstGeom prst="rect">
            <a:avLst/>
          </a:prstGeom>
        </p:spPr>
        <p:txBody>
          <a:bodyPr/>
          <a:lstStyle>
            <a:lvl1pPr marL="0" indent="0">
              <a:buNone/>
              <a:defRPr sz="1600">
                <a:latin typeface="Arial Narrow"/>
                <a:cs typeface="Arial Narrow"/>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dirty="0" smtClean="0"/>
              <a:t>Click to edit Master text styles</a:t>
            </a:r>
          </a:p>
        </p:txBody>
      </p:sp>
      <p:sp>
        <p:nvSpPr>
          <p:cNvPr id="8"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rgbClr val="000000"/>
                </a:solidFill>
                <a:latin typeface="Arial Narrow"/>
              </a:rPr>
              <a:pPr/>
              <a:t>‹#›</a:t>
            </a:fld>
            <a:endParaRPr lang="en-CA" altLang="en-US" dirty="0">
              <a:solidFill>
                <a:srgbClr val="000000"/>
              </a:solidFill>
              <a:latin typeface="Arial Narrow"/>
            </a:endParaRPr>
          </a:p>
        </p:txBody>
      </p:sp>
      <p:sp>
        <p:nvSpPr>
          <p:cNvPr id="9"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10"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solidFill>
                <a:srgbClr val="000000"/>
              </a:solidFill>
            </a:endParaRPr>
          </a:p>
        </p:txBody>
      </p:sp>
    </p:spTree>
    <p:extLst>
      <p:ext uri="{BB962C8B-B14F-4D97-AF65-F5344CB8AC3E}">
        <p14:creationId xmlns:p14="http://schemas.microsoft.com/office/powerpoint/2010/main" val="2961312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bwMode="auto">
          <a:xfrm>
            <a:off x="48444" y="132736"/>
            <a:ext cx="9049027" cy="665599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sp>
        <p:nvSpPr>
          <p:cNvPr id="8" name="Title 7"/>
          <p:cNvSpPr>
            <a:spLocks noGrp="1" noChangeArrowheads="1"/>
          </p:cNvSpPr>
          <p:nvPr>
            <p:ph type="ctrTitle" hasCustomPrompt="1"/>
          </p:nvPr>
        </p:nvSpPr>
        <p:spPr>
          <a:xfrm>
            <a:off x="0" y="3103455"/>
            <a:ext cx="9144000" cy="1403123"/>
          </a:xfrm>
          <a:prstGeom prst="rect">
            <a:avLst/>
          </a:prstGeom>
        </p:spPr>
        <p:txBody>
          <a:bodyPr anchor="t"/>
          <a:lstStyle>
            <a:lvl1pPr algn="ctr">
              <a:defRPr sz="3200" baseline="0">
                <a:solidFill>
                  <a:schemeClr val="bg1"/>
                </a:solidFill>
              </a:defRPr>
            </a:lvl1pPr>
          </a:lstStyle>
          <a:p>
            <a:pPr lvl="0"/>
            <a:r>
              <a:rPr lang="en-CA" dirty="0" smtClean="0"/>
              <a:t>Section Slide – Click to add title</a:t>
            </a:r>
            <a:endParaRPr lang="en-CA" altLang="en-US" noProof="0" dirty="0" smtClean="0"/>
          </a:p>
        </p:txBody>
      </p:sp>
      <p:sp>
        <p:nvSpPr>
          <p:cNvPr id="4" name="Rectangle 4"/>
          <p:cNvSpPr>
            <a:spLocks noGrp="1" noChangeArrowheads="1"/>
          </p:cNvSpPr>
          <p:nvPr>
            <p:ph type="dt" sz="half" idx="13"/>
          </p:nvPr>
        </p:nvSpPr>
        <p:spPr>
          <a:xfrm>
            <a:off x="838200" y="6400800"/>
            <a:ext cx="1905000" cy="457200"/>
          </a:xfrm>
          <a:prstGeom prst="rect">
            <a:avLst/>
          </a:prstGeom>
        </p:spPr>
        <p:txBody>
          <a:bodyPr/>
          <a:lstStyle>
            <a:lvl1pPr>
              <a:defRPr sz="1400">
                <a:solidFill>
                  <a:schemeClr val="bg1"/>
                </a:solidFill>
                <a:latin typeface="Arial Narrow"/>
              </a:defRPr>
            </a:lvl1pPr>
          </a:lstStyle>
          <a:p>
            <a:endParaRPr lang="en-CA" altLang="en-US" dirty="0">
              <a:solidFill>
                <a:srgbClr val="FFFFFF"/>
              </a:solidFill>
            </a:endParaRPr>
          </a:p>
        </p:txBody>
      </p:sp>
      <p:sp>
        <p:nvSpPr>
          <p:cNvPr id="5" name="Rectangle 5"/>
          <p:cNvSpPr>
            <a:spLocks noGrp="1" noChangeArrowheads="1"/>
          </p:cNvSpPr>
          <p:nvPr>
            <p:ph type="ftr" sz="quarter" idx="3"/>
          </p:nvPr>
        </p:nvSpPr>
        <p:spPr>
          <a:xfrm>
            <a:off x="3276600" y="6400800"/>
            <a:ext cx="2895600" cy="457200"/>
          </a:xfrm>
          <a:prstGeom prst="rect">
            <a:avLst/>
          </a:prstGeom>
        </p:spPr>
        <p:txBody>
          <a:bodyPr/>
          <a:lstStyle>
            <a:lvl1pPr>
              <a:defRPr sz="1400">
                <a:solidFill>
                  <a:schemeClr val="bg1"/>
                </a:solidFill>
                <a:latin typeface="Arial Narrow"/>
              </a:defRPr>
            </a:lvl1pPr>
          </a:lstStyle>
          <a:p>
            <a:endParaRPr lang="en-CA" altLang="en-US" dirty="0">
              <a:solidFill>
                <a:srgbClr val="FFFFFF"/>
              </a:solidFill>
            </a:endParaRPr>
          </a:p>
        </p:txBody>
      </p:sp>
      <p:sp>
        <p:nvSpPr>
          <p:cNvPr id="6"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rgbClr val="FFFFFF"/>
                </a:solidFill>
                <a:latin typeface="Arial Narrow"/>
              </a:rPr>
              <a:pPr/>
              <a:t>‹#›</a:t>
            </a:fld>
            <a:endParaRPr lang="en-CA" altLang="en-US" dirty="0">
              <a:solidFill>
                <a:srgbClr val="FFFFFF"/>
              </a:solidFill>
              <a:latin typeface="Arial Narrow"/>
            </a:endParaRPr>
          </a:p>
        </p:txBody>
      </p:sp>
    </p:spTree>
    <p:extLst>
      <p:ext uri="{BB962C8B-B14F-4D97-AF65-F5344CB8AC3E}">
        <p14:creationId xmlns:p14="http://schemas.microsoft.com/office/powerpoint/2010/main" val="74107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bwMode="auto">
          <a:xfrm>
            <a:off x="48444" y="61702"/>
            <a:ext cx="9049027" cy="6727151"/>
          </a:xfrm>
          <a:prstGeom prst="rect">
            <a:avLst/>
          </a:prstGeom>
          <a:solidFill>
            <a:srgbClr val="89898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sp>
        <p:nvSpPr>
          <p:cNvPr id="4" name="Title 3"/>
          <p:cNvSpPr>
            <a:spLocks noGrp="1" noChangeArrowheads="1"/>
          </p:cNvSpPr>
          <p:nvPr>
            <p:ph type="ctrTitle" hasCustomPrompt="1"/>
          </p:nvPr>
        </p:nvSpPr>
        <p:spPr>
          <a:xfrm>
            <a:off x="0" y="3103455"/>
            <a:ext cx="9144000" cy="1403123"/>
          </a:xfrm>
          <a:prstGeom prst="rect">
            <a:avLst/>
          </a:prstGeom>
        </p:spPr>
        <p:txBody>
          <a:bodyPr anchor="t"/>
          <a:lstStyle>
            <a:lvl1pPr algn="ctr">
              <a:defRPr sz="3200" baseline="0">
                <a:solidFill>
                  <a:schemeClr val="bg1"/>
                </a:solidFill>
              </a:defRPr>
            </a:lvl1pPr>
          </a:lstStyle>
          <a:p>
            <a:pPr lvl="0"/>
            <a:r>
              <a:rPr lang="en-CA" dirty="0" smtClean="0"/>
              <a:t>Section Slide – Click to add title</a:t>
            </a:r>
            <a:endParaRPr lang="en-CA" altLang="en-US" noProof="0" dirty="0" smtClean="0"/>
          </a:p>
        </p:txBody>
      </p:sp>
      <p:sp>
        <p:nvSpPr>
          <p:cNvPr id="6" name="Rectangle 4"/>
          <p:cNvSpPr>
            <a:spLocks noGrp="1" noChangeArrowheads="1"/>
          </p:cNvSpPr>
          <p:nvPr>
            <p:ph type="dt" sz="half" idx="13"/>
          </p:nvPr>
        </p:nvSpPr>
        <p:spPr>
          <a:xfrm>
            <a:off x="838200" y="6400800"/>
            <a:ext cx="1905000" cy="457200"/>
          </a:xfrm>
          <a:prstGeom prst="rect">
            <a:avLst/>
          </a:prstGeom>
        </p:spPr>
        <p:txBody>
          <a:bodyPr/>
          <a:lstStyle>
            <a:lvl1pPr>
              <a:defRPr sz="1400">
                <a:solidFill>
                  <a:schemeClr val="bg1"/>
                </a:solidFill>
                <a:latin typeface="Arial Narrow"/>
              </a:defRPr>
            </a:lvl1pPr>
          </a:lstStyle>
          <a:p>
            <a:endParaRPr lang="en-CA" altLang="en-US" dirty="0">
              <a:solidFill>
                <a:srgbClr val="FFFFFF"/>
              </a:solidFill>
            </a:endParaRPr>
          </a:p>
        </p:txBody>
      </p:sp>
      <p:sp>
        <p:nvSpPr>
          <p:cNvPr id="7" name="Rectangle 5"/>
          <p:cNvSpPr>
            <a:spLocks noGrp="1" noChangeArrowheads="1"/>
          </p:cNvSpPr>
          <p:nvPr>
            <p:ph type="ftr" sz="quarter" idx="3"/>
          </p:nvPr>
        </p:nvSpPr>
        <p:spPr>
          <a:xfrm>
            <a:off x="3276600" y="6400800"/>
            <a:ext cx="2895600" cy="457200"/>
          </a:xfrm>
          <a:prstGeom prst="rect">
            <a:avLst/>
          </a:prstGeom>
        </p:spPr>
        <p:txBody>
          <a:bodyPr/>
          <a:lstStyle>
            <a:lvl1pPr>
              <a:defRPr sz="1400">
                <a:solidFill>
                  <a:schemeClr val="bg1"/>
                </a:solidFill>
                <a:latin typeface="Arial Narrow"/>
              </a:defRPr>
            </a:lvl1pPr>
          </a:lstStyle>
          <a:p>
            <a:endParaRPr lang="en-CA" altLang="en-US" dirty="0">
              <a:solidFill>
                <a:srgbClr val="FFFFFF"/>
              </a:solidFill>
            </a:endParaRPr>
          </a:p>
        </p:txBody>
      </p:sp>
      <p:sp>
        <p:nvSpPr>
          <p:cNvPr id="8"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rgbClr val="FFFFFF"/>
                </a:solidFill>
                <a:latin typeface="Arial Narrow"/>
              </a:rPr>
              <a:pPr/>
              <a:t>‹#›</a:t>
            </a:fld>
            <a:endParaRPr lang="en-CA" altLang="en-US" dirty="0">
              <a:solidFill>
                <a:srgbClr val="FFFFFF"/>
              </a:solidFill>
              <a:latin typeface="Arial Narrow"/>
            </a:endParaRPr>
          </a:p>
        </p:txBody>
      </p:sp>
    </p:spTree>
    <p:extLst>
      <p:ext uri="{BB962C8B-B14F-4D97-AF65-F5344CB8AC3E}">
        <p14:creationId xmlns:p14="http://schemas.microsoft.com/office/powerpoint/2010/main" val="12959433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pic>
        <p:nvPicPr>
          <p:cNvPr id="4" name="discussion_icon_BBR.png" descr="/Volumes/Studio/WIP/ Seed/LHIN/3551 Branding Evolution/Proofs/IHSP 16 Programs_F/discussion_icon_BBR.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148450" y="2910609"/>
            <a:ext cx="6797381" cy="1451868"/>
          </a:xfrm>
          <a:prstGeom prst="rect">
            <a:avLst/>
          </a:prstGeom>
        </p:spPr>
      </p:pic>
      <p:sp>
        <p:nvSpPr>
          <p:cNvPr id="8"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rgbClr val="000000"/>
                </a:solidFill>
                <a:latin typeface="Arial Narrow"/>
              </a:rPr>
              <a:pPr/>
              <a:t>‹#›</a:t>
            </a:fld>
            <a:endParaRPr lang="en-CA" altLang="en-US" dirty="0">
              <a:solidFill>
                <a:srgbClr val="000000"/>
              </a:solidFill>
              <a:latin typeface="Arial Narrow"/>
            </a:endParaRPr>
          </a:p>
        </p:txBody>
      </p:sp>
      <p:sp>
        <p:nvSpPr>
          <p:cNvPr id="12"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13"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solidFill>
                <a:srgbClr val="000000"/>
              </a:solidFill>
            </a:endParaRPr>
          </a:p>
        </p:txBody>
      </p:sp>
    </p:spTree>
    <p:extLst>
      <p:ext uri="{BB962C8B-B14F-4D97-AF65-F5344CB8AC3E}">
        <p14:creationId xmlns:p14="http://schemas.microsoft.com/office/powerpoint/2010/main" val="3786757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pic>
        <p:nvPicPr>
          <p:cNvPr id="6" name="questionanswer_icon_BBR.png" descr="/Volumes/Studio/WIP/ Seed/LHIN/3551 Branding Evolution/Proofs/IHSP 16 Programs_F/questionanswer_icon_BBR.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331085" y="2413385"/>
            <a:ext cx="8291061" cy="2188840"/>
          </a:xfrm>
          <a:prstGeom prst="rect">
            <a:avLst/>
          </a:prstGeom>
        </p:spPr>
      </p:pic>
      <p:sp>
        <p:nvSpPr>
          <p:cNvPr id="7"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solidFill>
                  <a:srgbClr val="000000"/>
                </a:solidFill>
                <a:latin typeface="Arial Narrow"/>
              </a:rPr>
              <a:pPr/>
              <a:t>‹#›</a:t>
            </a:fld>
            <a:endParaRPr lang="en-CA" altLang="en-US" dirty="0">
              <a:solidFill>
                <a:srgbClr val="000000"/>
              </a:solidFill>
              <a:latin typeface="Arial Narrow"/>
            </a:endParaRPr>
          </a:p>
        </p:txBody>
      </p:sp>
      <p:sp>
        <p:nvSpPr>
          <p:cNvPr id="8"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9"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solidFill>
                <a:srgbClr val="000000"/>
              </a:solidFill>
            </a:endParaRPr>
          </a:p>
        </p:txBody>
      </p:sp>
    </p:spTree>
    <p:extLst>
      <p:ext uri="{BB962C8B-B14F-4D97-AF65-F5344CB8AC3E}">
        <p14:creationId xmlns:p14="http://schemas.microsoft.com/office/powerpoint/2010/main" val="185179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sp>
        <p:nvSpPr>
          <p:cNvPr id="3" name="Content Placeholder 2"/>
          <p:cNvSpPr>
            <a:spLocks noGrp="1"/>
          </p:cNvSpPr>
          <p:nvPr>
            <p:ph idx="1"/>
          </p:nvPr>
        </p:nvSpPr>
        <p:spPr>
          <a:xfrm>
            <a:off x="608013" y="1981200"/>
            <a:ext cx="7772400" cy="41148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0"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11"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12"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28735083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noChangeArrowheads="1"/>
          </p:cNvSpPr>
          <p:nvPr>
            <p:ph type="ctrTitle" hasCustomPrompt="1"/>
          </p:nvPr>
        </p:nvSpPr>
        <p:spPr>
          <a:xfrm>
            <a:off x="0" y="2110670"/>
            <a:ext cx="9144000" cy="1403123"/>
          </a:xfrm>
          <a:prstGeom prst="rect">
            <a:avLst/>
          </a:prstGeom>
        </p:spPr>
        <p:txBody>
          <a:bodyPr anchor="t"/>
          <a:lstStyle>
            <a:lvl1pPr algn="ctr">
              <a:defRPr sz="3200" baseline="0"/>
            </a:lvl1pPr>
          </a:lstStyle>
          <a:p>
            <a:pPr lvl="0"/>
            <a:r>
              <a:rPr lang="en-CA" dirty="0" smtClean="0"/>
              <a:t>For more information please visit </a:t>
            </a:r>
            <a:br>
              <a:rPr lang="en-CA" dirty="0" smtClean="0"/>
            </a:br>
            <a:r>
              <a:rPr lang="en-CA" dirty="0" err="1" smtClean="0"/>
              <a:t>www.southwestlhin.on.ca</a:t>
            </a:r>
            <a:endParaRPr lang="en-CA" altLang="en-US" noProof="0" dirty="0" smtClean="0"/>
          </a:p>
        </p:txBody>
      </p:sp>
      <p:grpSp>
        <p:nvGrpSpPr>
          <p:cNvPr id="5" name="Group 4"/>
          <p:cNvGrpSpPr>
            <a:grpSpLocks/>
          </p:cNvGrpSpPr>
          <p:nvPr userDrawn="1"/>
        </p:nvGrpSpPr>
        <p:grpSpPr bwMode="auto">
          <a:xfrm>
            <a:off x="49141" y="5025620"/>
            <a:ext cx="9057600" cy="460905"/>
            <a:chOff x="540" y="13103"/>
            <a:chExt cx="11177" cy="576"/>
          </a:xfrm>
        </p:grpSpPr>
        <p:grpSp>
          <p:nvGrpSpPr>
            <p:cNvPr id="6" name="Group 5"/>
            <p:cNvGrpSpPr>
              <a:grpSpLocks/>
            </p:cNvGrpSpPr>
            <p:nvPr userDrawn="1"/>
          </p:nvGrpSpPr>
          <p:grpSpPr bwMode="auto">
            <a:xfrm>
              <a:off x="540" y="13314"/>
              <a:ext cx="11175" cy="263"/>
              <a:chOff x="540" y="13314"/>
              <a:chExt cx="11175" cy="263"/>
            </a:xfrm>
          </p:grpSpPr>
          <p:sp>
            <p:nvSpPr>
              <p:cNvPr id="13" name="Freeform 12"/>
              <p:cNvSpPr>
                <a:spLocks/>
              </p:cNvSpPr>
              <p:nvPr userDrawn="1"/>
            </p:nvSpPr>
            <p:spPr bwMode="auto">
              <a:xfrm>
                <a:off x="540" y="13314"/>
                <a:ext cx="11175" cy="263"/>
              </a:xfrm>
              <a:custGeom>
                <a:avLst/>
                <a:gdLst>
                  <a:gd name="T0" fmla="+- 0 11709 540"/>
                  <a:gd name="T1" fmla="*/ T0 w 11175"/>
                  <a:gd name="T2" fmla="+- 0 13314 13314"/>
                  <a:gd name="T3" fmla="*/ 13314 h 263"/>
                  <a:gd name="T4" fmla="+- 0 11632 540"/>
                  <a:gd name="T5" fmla="*/ T4 w 11175"/>
                  <a:gd name="T6" fmla="+- 0 13329 13314"/>
                  <a:gd name="T7" fmla="*/ 13329 h 263"/>
                  <a:gd name="T8" fmla="+- 0 11572 540"/>
                  <a:gd name="T9" fmla="*/ T8 w 11175"/>
                  <a:gd name="T10" fmla="+- 0 13340 13314"/>
                  <a:gd name="T11" fmla="*/ 13340 h 263"/>
                  <a:gd name="T12" fmla="+- 0 11494 540"/>
                  <a:gd name="T13" fmla="*/ T12 w 11175"/>
                  <a:gd name="T14" fmla="+- 0 13352 13314"/>
                  <a:gd name="T15" fmla="*/ 13352 h 263"/>
                  <a:gd name="T16" fmla="+- 0 11397 540"/>
                  <a:gd name="T17" fmla="*/ T16 w 11175"/>
                  <a:gd name="T18" fmla="+- 0 13366 13314"/>
                  <a:gd name="T19" fmla="*/ 13366 h 263"/>
                  <a:gd name="T20" fmla="+- 0 11281 540"/>
                  <a:gd name="T21" fmla="*/ T20 w 11175"/>
                  <a:gd name="T22" fmla="+- 0 13382 13314"/>
                  <a:gd name="T23" fmla="*/ 13382 h 263"/>
                  <a:gd name="T24" fmla="+- 0 11144 540"/>
                  <a:gd name="T25" fmla="*/ T24 w 11175"/>
                  <a:gd name="T26" fmla="+- 0 13398 13314"/>
                  <a:gd name="T27" fmla="*/ 13398 h 263"/>
                  <a:gd name="T28" fmla="+- 0 10986 540"/>
                  <a:gd name="T29" fmla="*/ T28 w 11175"/>
                  <a:gd name="T30" fmla="+- 0 13416 13314"/>
                  <a:gd name="T31" fmla="*/ 13416 h 263"/>
                  <a:gd name="T32" fmla="+- 0 10807 540"/>
                  <a:gd name="T33" fmla="*/ T32 w 11175"/>
                  <a:gd name="T34" fmla="+- 0 13433 13314"/>
                  <a:gd name="T35" fmla="*/ 13433 h 263"/>
                  <a:gd name="T36" fmla="+- 0 10605 540"/>
                  <a:gd name="T37" fmla="*/ T36 w 11175"/>
                  <a:gd name="T38" fmla="+- 0 13451 13314"/>
                  <a:gd name="T39" fmla="*/ 13451 h 263"/>
                  <a:gd name="T40" fmla="+- 0 10381 540"/>
                  <a:gd name="T41" fmla="*/ T40 w 11175"/>
                  <a:gd name="T42" fmla="+- 0 13468 13314"/>
                  <a:gd name="T43" fmla="*/ 13468 h 263"/>
                  <a:gd name="T44" fmla="+- 0 9860 540"/>
                  <a:gd name="T45" fmla="*/ T44 w 11175"/>
                  <a:gd name="T46" fmla="+- 0 13500 13314"/>
                  <a:gd name="T47" fmla="*/ 13500 h 263"/>
                  <a:gd name="T48" fmla="+- 0 9239 540"/>
                  <a:gd name="T49" fmla="*/ T48 w 11175"/>
                  <a:gd name="T50" fmla="+- 0 13526 13314"/>
                  <a:gd name="T51" fmla="*/ 13526 h 263"/>
                  <a:gd name="T52" fmla="+- 0 8513 540"/>
                  <a:gd name="T53" fmla="*/ T52 w 11175"/>
                  <a:gd name="T54" fmla="+- 0 13544 13314"/>
                  <a:gd name="T55" fmla="*/ 13544 h 263"/>
                  <a:gd name="T56" fmla="+- 0 7675 540"/>
                  <a:gd name="T57" fmla="*/ T56 w 11175"/>
                  <a:gd name="T58" fmla="+- 0 13551 13314"/>
                  <a:gd name="T59" fmla="*/ 13551 h 263"/>
                  <a:gd name="T60" fmla="+- 0 540 540"/>
                  <a:gd name="T61" fmla="*/ T60 w 11175"/>
                  <a:gd name="T62" fmla="+- 0 13551 13314"/>
                  <a:gd name="T63" fmla="*/ 13551 h 263"/>
                  <a:gd name="T64" fmla="+- 0 540 540"/>
                  <a:gd name="T65" fmla="*/ T64 w 11175"/>
                  <a:gd name="T66" fmla="+- 0 13577 13314"/>
                  <a:gd name="T67" fmla="*/ 13577 h 263"/>
                  <a:gd name="T68" fmla="+- 0 7675 540"/>
                  <a:gd name="T69" fmla="*/ T68 w 11175"/>
                  <a:gd name="T70" fmla="+- 0 13577 13314"/>
                  <a:gd name="T71" fmla="*/ 13577 h 263"/>
                  <a:gd name="T72" fmla="+- 0 8514 540"/>
                  <a:gd name="T73" fmla="*/ T72 w 11175"/>
                  <a:gd name="T74" fmla="+- 0 13570 13314"/>
                  <a:gd name="T75" fmla="*/ 13570 h 263"/>
                  <a:gd name="T76" fmla="+- 0 9241 540"/>
                  <a:gd name="T77" fmla="*/ T76 w 11175"/>
                  <a:gd name="T78" fmla="+- 0 13552 13314"/>
                  <a:gd name="T79" fmla="*/ 13552 h 263"/>
                  <a:gd name="T80" fmla="+- 0 9863 540"/>
                  <a:gd name="T81" fmla="*/ T80 w 11175"/>
                  <a:gd name="T82" fmla="+- 0 13526 13314"/>
                  <a:gd name="T83" fmla="*/ 13526 h 263"/>
                  <a:gd name="T84" fmla="+- 0 10384 540"/>
                  <a:gd name="T85" fmla="*/ T84 w 11175"/>
                  <a:gd name="T86" fmla="+- 0 13494 13314"/>
                  <a:gd name="T87" fmla="*/ 13494 h 263"/>
                  <a:gd name="T88" fmla="+- 0 10609 540"/>
                  <a:gd name="T89" fmla="*/ T88 w 11175"/>
                  <a:gd name="T90" fmla="+- 0 13477 13314"/>
                  <a:gd name="T91" fmla="*/ 13477 h 263"/>
                  <a:gd name="T92" fmla="+- 0 10811 540"/>
                  <a:gd name="T93" fmla="*/ T92 w 11175"/>
                  <a:gd name="T94" fmla="+- 0 13459 13314"/>
                  <a:gd name="T95" fmla="*/ 13459 h 263"/>
                  <a:gd name="T96" fmla="+- 0 10991 540"/>
                  <a:gd name="T97" fmla="*/ T96 w 11175"/>
                  <a:gd name="T98" fmla="+- 0 13441 13314"/>
                  <a:gd name="T99" fmla="*/ 13441 h 263"/>
                  <a:gd name="T100" fmla="+- 0 11148 540"/>
                  <a:gd name="T101" fmla="*/ T100 w 11175"/>
                  <a:gd name="T102" fmla="+- 0 13424 13314"/>
                  <a:gd name="T103" fmla="*/ 13424 h 263"/>
                  <a:gd name="T104" fmla="+- 0 11285 540"/>
                  <a:gd name="T105" fmla="*/ T104 w 11175"/>
                  <a:gd name="T106" fmla="+- 0 13407 13314"/>
                  <a:gd name="T107" fmla="*/ 13407 h 263"/>
                  <a:gd name="T108" fmla="+- 0 11402 540"/>
                  <a:gd name="T109" fmla="*/ T108 w 11175"/>
                  <a:gd name="T110" fmla="+- 0 13392 13314"/>
                  <a:gd name="T111" fmla="*/ 13392 h 263"/>
                  <a:gd name="T112" fmla="+- 0 11499 540"/>
                  <a:gd name="T113" fmla="*/ T112 w 11175"/>
                  <a:gd name="T114" fmla="+- 0 13378 13314"/>
                  <a:gd name="T115" fmla="*/ 13378 h 263"/>
                  <a:gd name="T116" fmla="+- 0 11577 540"/>
                  <a:gd name="T117" fmla="*/ T116 w 11175"/>
                  <a:gd name="T118" fmla="+- 0 13365 13314"/>
                  <a:gd name="T119" fmla="*/ 13365 h 263"/>
                  <a:gd name="T120" fmla="+- 0 11637 540"/>
                  <a:gd name="T121" fmla="*/ T120 w 11175"/>
                  <a:gd name="T122" fmla="+- 0 13355 13314"/>
                  <a:gd name="T123" fmla="*/ 13355 h 263"/>
                  <a:gd name="T124" fmla="+- 0 11705 540"/>
                  <a:gd name="T125" fmla="*/ T124 w 11175"/>
                  <a:gd name="T126" fmla="+- 0 13342 13314"/>
                  <a:gd name="T127" fmla="*/ 13342 h 263"/>
                  <a:gd name="T128" fmla="+- 0 11715 540"/>
                  <a:gd name="T129" fmla="*/ T128 w 11175"/>
                  <a:gd name="T130" fmla="+- 0 13340 13314"/>
                  <a:gd name="T131" fmla="*/ 13340 h 263"/>
                  <a:gd name="T132" fmla="+- 0 11709 540"/>
                  <a:gd name="T133" fmla="*/ T132 w 11175"/>
                  <a:gd name="T134" fmla="+- 0 13314 13314"/>
                  <a:gd name="T135" fmla="*/ 13314 h 2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1175" h="263">
                    <a:moveTo>
                      <a:pt x="11169" y="0"/>
                    </a:moveTo>
                    <a:lnTo>
                      <a:pt x="11092" y="15"/>
                    </a:lnTo>
                    <a:lnTo>
                      <a:pt x="11032" y="26"/>
                    </a:lnTo>
                    <a:lnTo>
                      <a:pt x="10954" y="38"/>
                    </a:lnTo>
                    <a:lnTo>
                      <a:pt x="10857" y="52"/>
                    </a:lnTo>
                    <a:lnTo>
                      <a:pt x="10741" y="68"/>
                    </a:lnTo>
                    <a:lnTo>
                      <a:pt x="10604" y="84"/>
                    </a:lnTo>
                    <a:lnTo>
                      <a:pt x="10446" y="102"/>
                    </a:lnTo>
                    <a:lnTo>
                      <a:pt x="10267" y="119"/>
                    </a:lnTo>
                    <a:lnTo>
                      <a:pt x="10065" y="137"/>
                    </a:lnTo>
                    <a:lnTo>
                      <a:pt x="9841" y="154"/>
                    </a:lnTo>
                    <a:lnTo>
                      <a:pt x="9320" y="186"/>
                    </a:lnTo>
                    <a:lnTo>
                      <a:pt x="8699" y="212"/>
                    </a:lnTo>
                    <a:lnTo>
                      <a:pt x="7973" y="230"/>
                    </a:lnTo>
                    <a:lnTo>
                      <a:pt x="7135" y="237"/>
                    </a:lnTo>
                    <a:lnTo>
                      <a:pt x="0" y="237"/>
                    </a:lnTo>
                    <a:lnTo>
                      <a:pt x="0" y="263"/>
                    </a:lnTo>
                    <a:lnTo>
                      <a:pt x="7135" y="263"/>
                    </a:lnTo>
                    <a:lnTo>
                      <a:pt x="7974" y="256"/>
                    </a:lnTo>
                    <a:lnTo>
                      <a:pt x="8701" y="238"/>
                    </a:lnTo>
                    <a:lnTo>
                      <a:pt x="9323" y="212"/>
                    </a:lnTo>
                    <a:lnTo>
                      <a:pt x="9844" y="180"/>
                    </a:lnTo>
                    <a:lnTo>
                      <a:pt x="10069" y="163"/>
                    </a:lnTo>
                    <a:lnTo>
                      <a:pt x="10271" y="145"/>
                    </a:lnTo>
                    <a:lnTo>
                      <a:pt x="10451" y="127"/>
                    </a:lnTo>
                    <a:lnTo>
                      <a:pt x="10608" y="110"/>
                    </a:lnTo>
                    <a:lnTo>
                      <a:pt x="10745" y="93"/>
                    </a:lnTo>
                    <a:lnTo>
                      <a:pt x="10862" y="78"/>
                    </a:lnTo>
                    <a:lnTo>
                      <a:pt x="10959" y="64"/>
                    </a:lnTo>
                    <a:lnTo>
                      <a:pt x="11037" y="51"/>
                    </a:lnTo>
                    <a:lnTo>
                      <a:pt x="11097" y="41"/>
                    </a:lnTo>
                    <a:lnTo>
                      <a:pt x="11165" y="28"/>
                    </a:lnTo>
                    <a:lnTo>
                      <a:pt x="11175" y="26"/>
                    </a:lnTo>
                    <a:lnTo>
                      <a:pt x="11169" y="0"/>
                    </a:lnTo>
                    <a:close/>
                  </a:path>
                </a:pathLst>
              </a:custGeom>
              <a:solidFill>
                <a:srgbClr val="ADAFB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7" name="Group 6"/>
            <p:cNvGrpSpPr>
              <a:grpSpLocks/>
            </p:cNvGrpSpPr>
            <p:nvPr userDrawn="1"/>
          </p:nvGrpSpPr>
          <p:grpSpPr bwMode="auto">
            <a:xfrm>
              <a:off x="540" y="13103"/>
              <a:ext cx="11177" cy="418"/>
              <a:chOff x="540" y="13103"/>
              <a:chExt cx="11177" cy="418"/>
            </a:xfrm>
          </p:grpSpPr>
          <p:sp>
            <p:nvSpPr>
              <p:cNvPr id="12" name="Freeform 11"/>
              <p:cNvSpPr>
                <a:spLocks/>
              </p:cNvSpPr>
              <p:nvPr userDrawn="1"/>
            </p:nvSpPr>
            <p:spPr bwMode="auto">
              <a:xfrm>
                <a:off x="540" y="13103"/>
                <a:ext cx="11177" cy="418"/>
              </a:xfrm>
              <a:custGeom>
                <a:avLst/>
                <a:gdLst>
                  <a:gd name="T0" fmla="+- 0 11707 540"/>
                  <a:gd name="T1" fmla="*/ T0 w 11177"/>
                  <a:gd name="T2" fmla="+- 0 13103 13103"/>
                  <a:gd name="T3" fmla="*/ 13103 h 418"/>
                  <a:gd name="T4" fmla="+- 0 11627 540"/>
                  <a:gd name="T5" fmla="*/ T4 w 11177"/>
                  <a:gd name="T6" fmla="+- 0 13128 13103"/>
                  <a:gd name="T7" fmla="*/ 13128 h 418"/>
                  <a:gd name="T8" fmla="+- 0 11565 540"/>
                  <a:gd name="T9" fmla="*/ T8 w 11177"/>
                  <a:gd name="T10" fmla="+- 0 13145 13103"/>
                  <a:gd name="T11" fmla="*/ 13145 h 418"/>
                  <a:gd name="T12" fmla="+- 0 11485 540"/>
                  <a:gd name="T13" fmla="*/ T12 w 11177"/>
                  <a:gd name="T14" fmla="+- 0 13166 13103"/>
                  <a:gd name="T15" fmla="*/ 13166 h 418"/>
                  <a:gd name="T16" fmla="+- 0 11386 540"/>
                  <a:gd name="T17" fmla="*/ T16 w 11177"/>
                  <a:gd name="T18" fmla="+- 0 13189 13103"/>
                  <a:gd name="T19" fmla="*/ 13189 h 418"/>
                  <a:gd name="T20" fmla="+- 0 11267 540"/>
                  <a:gd name="T21" fmla="*/ T20 w 11177"/>
                  <a:gd name="T22" fmla="+- 0 13215 13103"/>
                  <a:gd name="T23" fmla="*/ 13215 h 418"/>
                  <a:gd name="T24" fmla="+- 0 11128 540"/>
                  <a:gd name="T25" fmla="*/ T24 w 11177"/>
                  <a:gd name="T26" fmla="+- 0 13243 13103"/>
                  <a:gd name="T27" fmla="*/ 13243 h 418"/>
                  <a:gd name="T28" fmla="+- 0 10968 540"/>
                  <a:gd name="T29" fmla="*/ T28 w 11177"/>
                  <a:gd name="T30" fmla="+- 0 13271 13103"/>
                  <a:gd name="T31" fmla="*/ 13271 h 418"/>
                  <a:gd name="T32" fmla="+- 0 10787 540"/>
                  <a:gd name="T33" fmla="*/ T32 w 11177"/>
                  <a:gd name="T34" fmla="+- 0 13300 13103"/>
                  <a:gd name="T35" fmla="*/ 13300 h 418"/>
                  <a:gd name="T36" fmla="+- 0 10584 540"/>
                  <a:gd name="T37" fmla="*/ T36 w 11177"/>
                  <a:gd name="T38" fmla="+- 0 13329 13103"/>
                  <a:gd name="T39" fmla="*/ 13329 h 418"/>
                  <a:gd name="T40" fmla="+- 0 10358 540"/>
                  <a:gd name="T41" fmla="*/ T40 w 11177"/>
                  <a:gd name="T42" fmla="+- 0 13358 13103"/>
                  <a:gd name="T43" fmla="*/ 13358 h 418"/>
                  <a:gd name="T44" fmla="+- 0 10109 540"/>
                  <a:gd name="T45" fmla="*/ T44 w 11177"/>
                  <a:gd name="T46" fmla="+- 0 13385 13103"/>
                  <a:gd name="T47" fmla="*/ 13385 h 418"/>
                  <a:gd name="T48" fmla="+- 0 9837 540"/>
                  <a:gd name="T49" fmla="*/ T48 w 11177"/>
                  <a:gd name="T50" fmla="+- 0 13411 13103"/>
                  <a:gd name="T51" fmla="*/ 13411 h 418"/>
                  <a:gd name="T52" fmla="+- 0 9541 540"/>
                  <a:gd name="T53" fmla="*/ T52 w 11177"/>
                  <a:gd name="T54" fmla="+- 0 13434 13103"/>
                  <a:gd name="T55" fmla="*/ 13434 h 418"/>
                  <a:gd name="T56" fmla="+- 0 9219 540"/>
                  <a:gd name="T57" fmla="*/ T56 w 11177"/>
                  <a:gd name="T58" fmla="+- 0 13454 13103"/>
                  <a:gd name="T59" fmla="*/ 13454 h 418"/>
                  <a:gd name="T60" fmla="+- 0 8873 540"/>
                  <a:gd name="T61" fmla="*/ T60 w 11177"/>
                  <a:gd name="T62" fmla="+- 0 13471 13103"/>
                  <a:gd name="T63" fmla="*/ 13471 h 418"/>
                  <a:gd name="T64" fmla="+- 0 8500 540"/>
                  <a:gd name="T65" fmla="*/ T64 w 11177"/>
                  <a:gd name="T66" fmla="+- 0 13484 13103"/>
                  <a:gd name="T67" fmla="*/ 13484 h 418"/>
                  <a:gd name="T68" fmla="+- 0 8101 540"/>
                  <a:gd name="T69" fmla="*/ T68 w 11177"/>
                  <a:gd name="T70" fmla="+- 0 13492 13103"/>
                  <a:gd name="T71" fmla="*/ 13492 h 418"/>
                  <a:gd name="T72" fmla="+- 0 7675 540"/>
                  <a:gd name="T73" fmla="*/ T72 w 11177"/>
                  <a:gd name="T74" fmla="+- 0 13494 13103"/>
                  <a:gd name="T75" fmla="*/ 13494 h 418"/>
                  <a:gd name="T76" fmla="+- 0 540 540"/>
                  <a:gd name="T77" fmla="*/ T76 w 11177"/>
                  <a:gd name="T78" fmla="+- 0 13494 13103"/>
                  <a:gd name="T79" fmla="*/ 13494 h 418"/>
                  <a:gd name="T80" fmla="+- 0 540 540"/>
                  <a:gd name="T81" fmla="*/ T80 w 11177"/>
                  <a:gd name="T82" fmla="+- 0 13521 13103"/>
                  <a:gd name="T83" fmla="*/ 13521 h 418"/>
                  <a:gd name="T84" fmla="+- 0 7675 540"/>
                  <a:gd name="T85" fmla="*/ T84 w 11177"/>
                  <a:gd name="T86" fmla="+- 0 13521 13103"/>
                  <a:gd name="T87" fmla="*/ 13521 h 418"/>
                  <a:gd name="T88" fmla="+- 0 8102 540"/>
                  <a:gd name="T89" fmla="*/ T88 w 11177"/>
                  <a:gd name="T90" fmla="+- 0 13518 13103"/>
                  <a:gd name="T91" fmla="*/ 13518 h 418"/>
                  <a:gd name="T92" fmla="+- 0 8502 540"/>
                  <a:gd name="T93" fmla="*/ T92 w 11177"/>
                  <a:gd name="T94" fmla="+- 0 13510 13103"/>
                  <a:gd name="T95" fmla="*/ 13510 h 418"/>
                  <a:gd name="T96" fmla="+- 0 8875 540"/>
                  <a:gd name="T97" fmla="*/ T96 w 11177"/>
                  <a:gd name="T98" fmla="+- 0 13497 13103"/>
                  <a:gd name="T99" fmla="*/ 13497 h 418"/>
                  <a:gd name="T100" fmla="+- 0 9222 540"/>
                  <a:gd name="T101" fmla="*/ T100 w 11177"/>
                  <a:gd name="T102" fmla="+- 0 13480 13103"/>
                  <a:gd name="T103" fmla="*/ 13480 h 418"/>
                  <a:gd name="T104" fmla="+- 0 9544 540"/>
                  <a:gd name="T105" fmla="*/ T104 w 11177"/>
                  <a:gd name="T106" fmla="+- 0 13460 13103"/>
                  <a:gd name="T107" fmla="*/ 13460 h 418"/>
                  <a:gd name="T108" fmla="+- 0 9841 540"/>
                  <a:gd name="T109" fmla="*/ T108 w 11177"/>
                  <a:gd name="T110" fmla="+- 0 13436 13103"/>
                  <a:gd name="T111" fmla="*/ 13436 h 418"/>
                  <a:gd name="T112" fmla="+- 0 10114 540"/>
                  <a:gd name="T113" fmla="*/ T112 w 11177"/>
                  <a:gd name="T114" fmla="+- 0 13411 13103"/>
                  <a:gd name="T115" fmla="*/ 13411 h 418"/>
                  <a:gd name="T116" fmla="+- 0 10364 540"/>
                  <a:gd name="T117" fmla="*/ T116 w 11177"/>
                  <a:gd name="T118" fmla="+- 0 13383 13103"/>
                  <a:gd name="T119" fmla="*/ 13383 h 418"/>
                  <a:gd name="T120" fmla="+- 0 10590 540"/>
                  <a:gd name="T121" fmla="*/ T120 w 11177"/>
                  <a:gd name="T122" fmla="+- 0 13355 13103"/>
                  <a:gd name="T123" fmla="*/ 13355 h 418"/>
                  <a:gd name="T124" fmla="+- 0 10793 540"/>
                  <a:gd name="T125" fmla="*/ T124 w 11177"/>
                  <a:gd name="T126" fmla="+- 0 13326 13103"/>
                  <a:gd name="T127" fmla="*/ 13326 h 418"/>
                  <a:gd name="T128" fmla="+- 0 10975 540"/>
                  <a:gd name="T129" fmla="*/ T128 w 11177"/>
                  <a:gd name="T130" fmla="+- 0 13296 13103"/>
                  <a:gd name="T131" fmla="*/ 13296 h 418"/>
                  <a:gd name="T132" fmla="+- 0 11135 540"/>
                  <a:gd name="T133" fmla="*/ T132 w 11177"/>
                  <a:gd name="T134" fmla="+- 0 13268 13103"/>
                  <a:gd name="T135" fmla="*/ 13268 h 418"/>
                  <a:gd name="T136" fmla="+- 0 11275 540"/>
                  <a:gd name="T137" fmla="*/ T136 w 11177"/>
                  <a:gd name="T138" fmla="+- 0 13240 13103"/>
                  <a:gd name="T139" fmla="*/ 13240 h 418"/>
                  <a:gd name="T140" fmla="+- 0 11394 540"/>
                  <a:gd name="T141" fmla="*/ T140 w 11177"/>
                  <a:gd name="T142" fmla="+- 0 13214 13103"/>
                  <a:gd name="T143" fmla="*/ 13214 h 418"/>
                  <a:gd name="T144" fmla="+- 0 11493 540"/>
                  <a:gd name="T145" fmla="*/ T144 w 11177"/>
                  <a:gd name="T146" fmla="+- 0 13191 13103"/>
                  <a:gd name="T147" fmla="*/ 13191 h 418"/>
                  <a:gd name="T148" fmla="+- 0 11574 540"/>
                  <a:gd name="T149" fmla="*/ T148 w 11177"/>
                  <a:gd name="T150" fmla="+- 0 13170 13103"/>
                  <a:gd name="T151" fmla="*/ 13170 h 418"/>
                  <a:gd name="T152" fmla="+- 0 11636 540"/>
                  <a:gd name="T153" fmla="*/ T152 w 11177"/>
                  <a:gd name="T154" fmla="+- 0 13153 13103"/>
                  <a:gd name="T155" fmla="*/ 13153 h 418"/>
                  <a:gd name="T156" fmla="+- 0 11706 540"/>
                  <a:gd name="T157" fmla="*/ T156 w 11177"/>
                  <a:gd name="T158" fmla="+- 0 13131 13103"/>
                  <a:gd name="T159" fmla="*/ 13131 h 418"/>
                  <a:gd name="T160" fmla="+- 0 11716 540"/>
                  <a:gd name="T161" fmla="*/ T160 w 11177"/>
                  <a:gd name="T162" fmla="+- 0 13128 13103"/>
                  <a:gd name="T163" fmla="*/ 13128 h 418"/>
                  <a:gd name="T164" fmla="+- 0 11707 540"/>
                  <a:gd name="T165" fmla="*/ T164 w 11177"/>
                  <a:gd name="T166" fmla="+- 0 13103 13103"/>
                  <a:gd name="T167" fmla="*/ 13103 h 4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1177" h="418">
                    <a:moveTo>
                      <a:pt x="11167" y="0"/>
                    </a:moveTo>
                    <a:lnTo>
                      <a:pt x="11087" y="25"/>
                    </a:lnTo>
                    <a:lnTo>
                      <a:pt x="11025" y="42"/>
                    </a:lnTo>
                    <a:lnTo>
                      <a:pt x="10945" y="63"/>
                    </a:lnTo>
                    <a:lnTo>
                      <a:pt x="10846" y="86"/>
                    </a:lnTo>
                    <a:lnTo>
                      <a:pt x="10727" y="112"/>
                    </a:lnTo>
                    <a:lnTo>
                      <a:pt x="10588" y="140"/>
                    </a:lnTo>
                    <a:lnTo>
                      <a:pt x="10428" y="168"/>
                    </a:lnTo>
                    <a:lnTo>
                      <a:pt x="10247" y="197"/>
                    </a:lnTo>
                    <a:lnTo>
                      <a:pt x="10044" y="226"/>
                    </a:lnTo>
                    <a:lnTo>
                      <a:pt x="9818" y="255"/>
                    </a:lnTo>
                    <a:lnTo>
                      <a:pt x="9569" y="282"/>
                    </a:lnTo>
                    <a:lnTo>
                      <a:pt x="9297" y="308"/>
                    </a:lnTo>
                    <a:lnTo>
                      <a:pt x="9001" y="331"/>
                    </a:lnTo>
                    <a:lnTo>
                      <a:pt x="8679" y="351"/>
                    </a:lnTo>
                    <a:lnTo>
                      <a:pt x="8333" y="368"/>
                    </a:lnTo>
                    <a:lnTo>
                      <a:pt x="7960" y="381"/>
                    </a:lnTo>
                    <a:lnTo>
                      <a:pt x="7561" y="389"/>
                    </a:lnTo>
                    <a:lnTo>
                      <a:pt x="7135" y="391"/>
                    </a:lnTo>
                    <a:lnTo>
                      <a:pt x="0" y="391"/>
                    </a:lnTo>
                    <a:lnTo>
                      <a:pt x="0" y="418"/>
                    </a:lnTo>
                    <a:lnTo>
                      <a:pt x="7135" y="418"/>
                    </a:lnTo>
                    <a:lnTo>
                      <a:pt x="7562" y="415"/>
                    </a:lnTo>
                    <a:lnTo>
                      <a:pt x="7962" y="407"/>
                    </a:lnTo>
                    <a:lnTo>
                      <a:pt x="8335" y="394"/>
                    </a:lnTo>
                    <a:lnTo>
                      <a:pt x="8682" y="377"/>
                    </a:lnTo>
                    <a:lnTo>
                      <a:pt x="9004" y="357"/>
                    </a:lnTo>
                    <a:lnTo>
                      <a:pt x="9301" y="333"/>
                    </a:lnTo>
                    <a:lnTo>
                      <a:pt x="9574" y="308"/>
                    </a:lnTo>
                    <a:lnTo>
                      <a:pt x="9824" y="280"/>
                    </a:lnTo>
                    <a:lnTo>
                      <a:pt x="10050" y="252"/>
                    </a:lnTo>
                    <a:lnTo>
                      <a:pt x="10253" y="223"/>
                    </a:lnTo>
                    <a:lnTo>
                      <a:pt x="10435" y="193"/>
                    </a:lnTo>
                    <a:lnTo>
                      <a:pt x="10595" y="165"/>
                    </a:lnTo>
                    <a:lnTo>
                      <a:pt x="10735" y="137"/>
                    </a:lnTo>
                    <a:lnTo>
                      <a:pt x="10854" y="111"/>
                    </a:lnTo>
                    <a:lnTo>
                      <a:pt x="10953" y="88"/>
                    </a:lnTo>
                    <a:lnTo>
                      <a:pt x="11034" y="67"/>
                    </a:lnTo>
                    <a:lnTo>
                      <a:pt x="11096" y="50"/>
                    </a:lnTo>
                    <a:lnTo>
                      <a:pt x="11166" y="28"/>
                    </a:lnTo>
                    <a:lnTo>
                      <a:pt x="11176" y="25"/>
                    </a:lnTo>
                    <a:lnTo>
                      <a:pt x="11167" y="0"/>
                    </a:lnTo>
                    <a:close/>
                  </a:path>
                </a:pathLst>
              </a:custGeom>
              <a:solidFill>
                <a:srgbClr val="D7D9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8" name="Group 7"/>
            <p:cNvGrpSpPr>
              <a:grpSpLocks/>
            </p:cNvGrpSpPr>
            <p:nvPr userDrawn="1"/>
          </p:nvGrpSpPr>
          <p:grpSpPr bwMode="auto">
            <a:xfrm>
              <a:off x="540" y="13677"/>
              <a:ext cx="11172" cy="2"/>
              <a:chOff x="540" y="13677"/>
              <a:chExt cx="11172" cy="2"/>
            </a:xfrm>
          </p:grpSpPr>
          <p:sp>
            <p:nvSpPr>
              <p:cNvPr id="11" name="Freeform 10"/>
              <p:cNvSpPr>
                <a:spLocks/>
              </p:cNvSpPr>
              <p:nvPr userDrawn="1"/>
            </p:nvSpPr>
            <p:spPr bwMode="auto">
              <a:xfrm>
                <a:off x="540" y="13677"/>
                <a:ext cx="11172" cy="2"/>
              </a:xfrm>
              <a:custGeom>
                <a:avLst/>
                <a:gdLst>
                  <a:gd name="T0" fmla="+- 0 540 540"/>
                  <a:gd name="T1" fmla="*/ T0 w 11172"/>
                  <a:gd name="T2" fmla="+- 0 11712 540"/>
                  <a:gd name="T3" fmla="*/ T2 w 11172"/>
                </a:gdLst>
                <a:ahLst/>
                <a:cxnLst>
                  <a:cxn ang="0">
                    <a:pos x="T1" y="0"/>
                  </a:cxn>
                  <a:cxn ang="0">
                    <a:pos x="T3" y="0"/>
                  </a:cxn>
                </a:cxnLst>
                <a:rect l="0" t="0" r="r" b="b"/>
                <a:pathLst>
                  <a:path w="11172">
                    <a:moveTo>
                      <a:pt x="0" y="0"/>
                    </a:moveTo>
                    <a:lnTo>
                      <a:pt x="11172" y="0"/>
                    </a:lnTo>
                  </a:path>
                </a:pathLst>
              </a:custGeom>
              <a:noFill/>
              <a:ln w="1778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dirty="0">
                  <a:solidFill>
                    <a:srgbClr val="000000"/>
                  </a:solidFill>
                </a:endParaRPr>
              </a:p>
            </p:txBody>
          </p:sp>
        </p:grpSp>
        <p:grpSp>
          <p:nvGrpSpPr>
            <p:cNvPr id="9" name="Group 8"/>
            <p:cNvGrpSpPr>
              <a:grpSpLocks/>
            </p:cNvGrpSpPr>
            <p:nvPr userDrawn="1"/>
          </p:nvGrpSpPr>
          <p:grpSpPr bwMode="auto">
            <a:xfrm>
              <a:off x="540" y="13506"/>
              <a:ext cx="11174" cy="128"/>
              <a:chOff x="540" y="13506"/>
              <a:chExt cx="11174" cy="128"/>
            </a:xfrm>
          </p:grpSpPr>
          <p:sp>
            <p:nvSpPr>
              <p:cNvPr id="10" name="Freeform 9"/>
              <p:cNvSpPr>
                <a:spLocks/>
              </p:cNvSpPr>
              <p:nvPr userDrawn="1"/>
            </p:nvSpPr>
            <p:spPr bwMode="auto">
              <a:xfrm>
                <a:off x="540" y="13506"/>
                <a:ext cx="11174" cy="128"/>
              </a:xfrm>
              <a:custGeom>
                <a:avLst/>
                <a:gdLst>
                  <a:gd name="T0" fmla="+- 0 11710 540"/>
                  <a:gd name="T1" fmla="*/ T0 w 11174"/>
                  <a:gd name="T2" fmla="+- 0 13506 13506"/>
                  <a:gd name="T3" fmla="*/ 13506 h 128"/>
                  <a:gd name="T4" fmla="+- 0 11639 540"/>
                  <a:gd name="T5" fmla="*/ T4 w 11174"/>
                  <a:gd name="T6" fmla="+- 0 13512 13506"/>
                  <a:gd name="T7" fmla="*/ 13512 h 128"/>
                  <a:gd name="T8" fmla="+- 0 11510 540"/>
                  <a:gd name="T9" fmla="*/ T8 w 11174"/>
                  <a:gd name="T10" fmla="+- 0 13522 13506"/>
                  <a:gd name="T11" fmla="*/ 13522 h 128"/>
                  <a:gd name="T12" fmla="+- 0 11176 540"/>
                  <a:gd name="T13" fmla="*/ T12 w 11174"/>
                  <a:gd name="T14" fmla="+- 0 13542 13506"/>
                  <a:gd name="T15" fmla="*/ 13542 h 128"/>
                  <a:gd name="T16" fmla="+- 0 10649 540"/>
                  <a:gd name="T17" fmla="*/ T16 w 11174"/>
                  <a:gd name="T18" fmla="+- 0 13565 13506"/>
                  <a:gd name="T19" fmla="*/ 13565 h 128"/>
                  <a:gd name="T20" fmla="+- 0 9607 540"/>
                  <a:gd name="T21" fmla="*/ T20 w 11174"/>
                  <a:gd name="T22" fmla="+- 0 13592 13506"/>
                  <a:gd name="T23" fmla="*/ 13592 h 128"/>
                  <a:gd name="T24" fmla="+- 0 7675 540"/>
                  <a:gd name="T25" fmla="*/ T24 w 11174"/>
                  <a:gd name="T26" fmla="+- 0 13607 13506"/>
                  <a:gd name="T27" fmla="*/ 13607 h 128"/>
                  <a:gd name="T28" fmla="+- 0 540 540"/>
                  <a:gd name="T29" fmla="*/ T28 w 11174"/>
                  <a:gd name="T30" fmla="+- 0 13607 13506"/>
                  <a:gd name="T31" fmla="*/ 13607 h 128"/>
                  <a:gd name="T32" fmla="+- 0 540 540"/>
                  <a:gd name="T33" fmla="*/ T32 w 11174"/>
                  <a:gd name="T34" fmla="+- 0 13633 13506"/>
                  <a:gd name="T35" fmla="*/ 13633 h 128"/>
                  <a:gd name="T36" fmla="+- 0 7675 540"/>
                  <a:gd name="T37" fmla="*/ T36 w 11174"/>
                  <a:gd name="T38" fmla="+- 0 13633 13506"/>
                  <a:gd name="T39" fmla="*/ 13633 h 128"/>
                  <a:gd name="T40" fmla="+- 0 9609 540"/>
                  <a:gd name="T41" fmla="*/ T40 w 11174"/>
                  <a:gd name="T42" fmla="+- 0 13618 13506"/>
                  <a:gd name="T43" fmla="*/ 13618 h 128"/>
                  <a:gd name="T44" fmla="+- 0 10651 540"/>
                  <a:gd name="T45" fmla="*/ T44 w 11174"/>
                  <a:gd name="T46" fmla="+- 0 13591 13506"/>
                  <a:gd name="T47" fmla="*/ 13591 h 128"/>
                  <a:gd name="T48" fmla="+- 0 11178 540"/>
                  <a:gd name="T49" fmla="*/ T48 w 11174"/>
                  <a:gd name="T50" fmla="+- 0 13568 13506"/>
                  <a:gd name="T51" fmla="*/ 13568 h 128"/>
                  <a:gd name="T52" fmla="+- 0 11513 540"/>
                  <a:gd name="T53" fmla="*/ T52 w 11174"/>
                  <a:gd name="T54" fmla="+- 0 13548 13506"/>
                  <a:gd name="T55" fmla="*/ 13548 h 128"/>
                  <a:gd name="T56" fmla="+- 0 11642 540"/>
                  <a:gd name="T57" fmla="*/ T56 w 11174"/>
                  <a:gd name="T58" fmla="+- 0 13538 13506"/>
                  <a:gd name="T59" fmla="*/ 13538 h 128"/>
                  <a:gd name="T60" fmla="+- 0 11705 540"/>
                  <a:gd name="T61" fmla="*/ T60 w 11174"/>
                  <a:gd name="T62" fmla="+- 0 13533 13506"/>
                  <a:gd name="T63" fmla="*/ 13533 h 128"/>
                  <a:gd name="T64" fmla="+- 0 11713 540"/>
                  <a:gd name="T65" fmla="*/ T64 w 11174"/>
                  <a:gd name="T66" fmla="+- 0 13532 13506"/>
                  <a:gd name="T67" fmla="*/ 13532 h 128"/>
                  <a:gd name="T68" fmla="+- 0 11710 540"/>
                  <a:gd name="T69" fmla="*/ T68 w 11174"/>
                  <a:gd name="T70" fmla="+- 0 13506 13506"/>
                  <a:gd name="T71" fmla="*/ 13506 h 1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1174" h="128">
                    <a:moveTo>
                      <a:pt x="11170" y="0"/>
                    </a:moveTo>
                    <a:lnTo>
                      <a:pt x="11099" y="6"/>
                    </a:lnTo>
                    <a:lnTo>
                      <a:pt x="10970" y="16"/>
                    </a:lnTo>
                    <a:lnTo>
                      <a:pt x="10636" y="36"/>
                    </a:lnTo>
                    <a:lnTo>
                      <a:pt x="10109" y="59"/>
                    </a:lnTo>
                    <a:lnTo>
                      <a:pt x="9067" y="86"/>
                    </a:lnTo>
                    <a:lnTo>
                      <a:pt x="7135" y="101"/>
                    </a:lnTo>
                    <a:lnTo>
                      <a:pt x="0" y="101"/>
                    </a:lnTo>
                    <a:lnTo>
                      <a:pt x="0" y="127"/>
                    </a:lnTo>
                    <a:lnTo>
                      <a:pt x="7135" y="127"/>
                    </a:lnTo>
                    <a:lnTo>
                      <a:pt x="9069" y="112"/>
                    </a:lnTo>
                    <a:lnTo>
                      <a:pt x="10111" y="85"/>
                    </a:lnTo>
                    <a:lnTo>
                      <a:pt x="10638" y="62"/>
                    </a:lnTo>
                    <a:lnTo>
                      <a:pt x="10973" y="42"/>
                    </a:lnTo>
                    <a:lnTo>
                      <a:pt x="11102" y="32"/>
                    </a:lnTo>
                    <a:lnTo>
                      <a:pt x="11165" y="27"/>
                    </a:lnTo>
                    <a:lnTo>
                      <a:pt x="11173" y="26"/>
                    </a:lnTo>
                    <a:lnTo>
                      <a:pt x="11170" y="0"/>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CA" dirty="0">
                  <a:solidFill>
                    <a:srgbClr val="000000"/>
                  </a:solidFill>
                </a:endParaRPr>
              </a:p>
            </p:txBody>
          </p:sp>
        </p:grpSp>
      </p:grpSp>
      <p:pic>
        <p:nvPicPr>
          <p:cNvPr id="14" name="Picture 13" descr="Symbol of the Government of Ontario | Local Health Integration Network" title="Symbol of the Government of Ontario | Local Health Integration Networ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7569" y="5665989"/>
            <a:ext cx="1660635" cy="777144"/>
          </a:xfrm>
          <a:prstGeom prst="rect">
            <a:avLst/>
          </a:prstGeom>
        </p:spPr>
      </p:pic>
      <p:pic>
        <p:nvPicPr>
          <p:cNvPr id="15" name="Picture 14"/>
          <p:cNvPicPr>
            <a:picLocks noChangeAspect="1"/>
          </p:cNvPicPr>
          <p:nvPr userDrawn="1"/>
        </p:nvPicPr>
        <p:blipFill>
          <a:blip r:embed="rId3"/>
          <a:stretch>
            <a:fillRect/>
          </a:stretch>
        </p:blipFill>
        <p:spPr>
          <a:xfrm>
            <a:off x="3556000" y="3636131"/>
            <a:ext cx="2082800" cy="520700"/>
          </a:xfrm>
          <a:prstGeom prst="rect">
            <a:avLst/>
          </a:prstGeom>
        </p:spPr>
      </p:pic>
      <p:sp>
        <p:nvSpPr>
          <p:cNvPr id="17"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solidFill>
                <a:srgbClr val="000000"/>
              </a:solidFill>
            </a:endParaRPr>
          </a:p>
        </p:txBody>
      </p:sp>
      <p:sp>
        <p:nvSpPr>
          <p:cNvPr id="20"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solidFill>
                <a:srgbClr val="000000"/>
              </a:solidFill>
            </a:endParaRPr>
          </a:p>
        </p:txBody>
      </p:sp>
    </p:spTree>
    <p:extLst>
      <p:ext uri="{BB962C8B-B14F-4D97-AF65-F5344CB8AC3E}">
        <p14:creationId xmlns:p14="http://schemas.microsoft.com/office/powerpoint/2010/main" val="2626582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06" y="57629"/>
            <a:ext cx="9050136" cy="6033424"/>
          </a:xfrm>
          <a:prstGeom prst="rect">
            <a:avLst/>
          </a:prstGeom>
        </p:spPr>
      </p:pic>
      <p:sp>
        <p:nvSpPr>
          <p:cNvPr id="18" name="Rectangle 17"/>
          <p:cNvSpPr/>
          <p:nvPr userDrawn="1"/>
        </p:nvSpPr>
        <p:spPr bwMode="auto">
          <a:xfrm>
            <a:off x="52451" y="5424487"/>
            <a:ext cx="9048755" cy="1369484"/>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endParaRPr lang="en-CA" sz="1800" dirty="0">
              <a:solidFill>
                <a:srgbClr val="000000"/>
              </a:solidFill>
            </a:endParaRPr>
          </a:p>
        </p:txBody>
      </p:sp>
      <p:sp>
        <p:nvSpPr>
          <p:cNvPr id="39" name="Rectangle 4"/>
          <p:cNvSpPr>
            <a:spLocks noGrp="1" noChangeArrowheads="1"/>
          </p:cNvSpPr>
          <p:nvPr>
            <p:ph type="dt" sz="half" idx="15"/>
          </p:nvPr>
        </p:nvSpPr>
        <p:spPr>
          <a:xfrm>
            <a:off x="838200" y="6400800"/>
            <a:ext cx="1905000" cy="457200"/>
          </a:xfrm>
          <a:prstGeom prst="rect">
            <a:avLst/>
          </a:prstGeom>
        </p:spPr>
        <p:txBody>
          <a:bodyPr/>
          <a:lstStyle>
            <a:lvl1pPr>
              <a:defRPr sz="1050">
                <a:latin typeface="Arial Narrow"/>
              </a:defRPr>
            </a:lvl1pPr>
          </a:lstStyle>
          <a:p>
            <a:endParaRPr lang="en-CA" altLang="en-US" dirty="0">
              <a:solidFill>
                <a:srgbClr val="000000"/>
              </a:solidFill>
            </a:endParaRPr>
          </a:p>
        </p:txBody>
      </p:sp>
      <p:sp>
        <p:nvSpPr>
          <p:cNvPr id="40" name="Rectangle 5"/>
          <p:cNvSpPr>
            <a:spLocks noGrp="1" noChangeArrowheads="1"/>
          </p:cNvSpPr>
          <p:nvPr>
            <p:ph type="ftr" sz="quarter" idx="3"/>
          </p:nvPr>
        </p:nvSpPr>
        <p:spPr>
          <a:xfrm>
            <a:off x="3276600" y="6400800"/>
            <a:ext cx="2895600" cy="457200"/>
          </a:xfrm>
          <a:prstGeom prst="rect">
            <a:avLst/>
          </a:prstGeom>
        </p:spPr>
        <p:txBody>
          <a:bodyPr/>
          <a:lstStyle>
            <a:lvl1pPr>
              <a:defRPr sz="1050">
                <a:latin typeface="Arial Narrow"/>
              </a:defRPr>
            </a:lvl1pPr>
          </a:lstStyle>
          <a:p>
            <a:endParaRPr lang="en-CA" altLang="en-US" dirty="0">
              <a:solidFill>
                <a:srgbClr val="000000"/>
              </a:solidFill>
            </a:endParaRPr>
          </a:p>
        </p:txBody>
      </p:sp>
      <p:cxnSp>
        <p:nvCxnSpPr>
          <p:cNvPr id="48" name="Straight Connector 47"/>
          <p:cNvCxnSpPr/>
          <p:nvPr userDrawn="1"/>
        </p:nvCxnSpPr>
        <p:spPr bwMode="auto">
          <a:xfrm>
            <a:off x="44381" y="666750"/>
            <a:ext cx="9056763"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Rectangle 48"/>
          <p:cNvSpPr/>
          <p:nvPr userDrawn="1"/>
        </p:nvSpPr>
        <p:spPr bwMode="auto">
          <a:xfrm>
            <a:off x="414338" y="3314586"/>
            <a:ext cx="8315325" cy="1973916"/>
          </a:xfrm>
          <a:prstGeom prst="rect">
            <a:avLst/>
          </a:prstGeom>
          <a:solidFill>
            <a:srgbClr val="000000">
              <a:alpha val="40000"/>
            </a:srgbClr>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endParaRPr lang="en-US" sz="1800" dirty="0">
              <a:solidFill>
                <a:srgbClr val="000000"/>
              </a:solidFill>
            </a:endParaRPr>
          </a:p>
        </p:txBody>
      </p:sp>
      <p:sp>
        <p:nvSpPr>
          <p:cNvPr id="32" name="Rectangle 2"/>
          <p:cNvSpPr>
            <a:spLocks noGrp="1" noChangeArrowheads="1"/>
          </p:cNvSpPr>
          <p:nvPr>
            <p:ph type="ctrTitle"/>
          </p:nvPr>
        </p:nvSpPr>
        <p:spPr>
          <a:xfrm>
            <a:off x="0" y="3315784"/>
            <a:ext cx="9144000" cy="830263"/>
          </a:xfrm>
          <a:prstGeom prst="rect">
            <a:avLst/>
          </a:prstGeom>
        </p:spPr>
        <p:txBody>
          <a:bodyPr anchor="t"/>
          <a:lstStyle>
            <a:lvl1pPr algn="ctr">
              <a:defRPr sz="3750">
                <a:solidFill>
                  <a:schemeClr val="bg1"/>
                </a:solidFill>
              </a:defRPr>
            </a:lvl1pPr>
          </a:lstStyle>
          <a:p>
            <a:pPr lvl="0"/>
            <a:r>
              <a:rPr lang="en-CA" altLang="en-US" noProof="0" dirty="0" smtClean="0"/>
              <a:t>Click to edit Master title style</a:t>
            </a:r>
          </a:p>
        </p:txBody>
      </p:sp>
      <p:sp>
        <p:nvSpPr>
          <p:cNvPr id="2" name="Rectangle 1"/>
          <p:cNvSpPr/>
          <p:nvPr userDrawn="1"/>
        </p:nvSpPr>
        <p:spPr bwMode="auto">
          <a:xfrm>
            <a:off x="53177" y="53027"/>
            <a:ext cx="9053565" cy="603320"/>
          </a:xfrm>
          <a:prstGeom prst="rect">
            <a:avLst/>
          </a:prstGeom>
          <a:solidFill>
            <a:srgbClr val="000000">
              <a:alpha val="25098"/>
            </a:srgbClr>
          </a:solidFill>
          <a:ln w="9525" cap="flat" cmpd="sng" algn="ctr">
            <a:no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endParaRPr lang="en-US" sz="1800" dirty="0">
              <a:solidFill>
                <a:srgbClr val="000000"/>
              </a:solidFill>
            </a:endParaRPr>
          </a:p>
        </p:txBody>
      </p:sp>
      <p:sp>
        <p:nvSpPr>
          <p:cNvPr id="33" name="Rectangle 3"/>
          <p:cNvSpPr>
            <a:spLocks noGrp="1" noChangeArrowheads="1"/>
          </p:cNvSpPr>
          <p:nvPr>
            <p:ph type="subTitle" idx="1"/>
          </p:nvPr>
        </p:nvSpPr>
        <p:spPr>
          <a:xfrm>
            <a:off x="0" y="4213598"/>
            <a:ext cx="9144000" cy="574915"/>
          </a:xfrm>
          <a:prstGeom prst="rect">
            <a:avLst/>
          </a:prstGeom>
        </p:spPr>
        <p:txBody>
          <a:bodyPr/>
          <a:lstStyle>
            <a:lvl1pPr marL="0" indent="0" algn="ctr">
              <a:spcAft>
                <a:spcPct val="0"/>
              </a:spcAft>
              <a:buFont typeface="Times" panose="02020603050405020304" pitchFamily="18" charset="0"/>
              <a:buNone/>
              <a:defRPr sz="1650">
                <a:solidFill>
                  <a:schemeClr val="bg1"/>
                </a:solidFill>
                <a:latin typeface="Arial Narrow"/>
                <a:cs typeface="Arial Narrow"/>
              </a:defRPr>
            </a:lvl1pPr>
          </a:lstStyle>
          <a:p>
            <a:pPr lvl="0"/>
            <a:r>
              <a:rPr lang="en-CA" altLang="en-US" noProof="0" dirty="0" smtClean="0"/>
              <a:t>Click to edit Master subtitle style</a:t>
            </a:r>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t="5067" r="36"/>
          <a:stretch/>
        </p:blipFill>
        <p:spPr>
          <a:xfrm>
            <a:off x="51006" y="54364"/>
            <a:ext cx="9054378" cy="847672"/>
          </a:xfrm>
          <a:prstGeom prst="rect">
            <a:avLst/>
          </a:prstGeom>
        </p:spPr>
      </p:pic>
      <p:grpSp>
        <p:nvGrpSpPr>
          <p:cNvPr id="3" name="Group 2"/>
          <p:cNvGrpSpPr/>
          <p:nvPr userDrawn="1"/>
        </p:nvGrpSpPr>
        <p:grpSpPr>
          <a:xfrm>
            <a:off x="52452" y="5576103"/>
            <a:ext cx="9054353" cy="1417882"/>
            <a:chOff x="52388" y="5576103"/>
            <a:chExt cx="9054353" cy="1417882"/>
          </a:xfrm>
        </p:grpSpPr>
        <p:pic>
          <p:nvPicPr>
            <p:cNvPr id="14" name="Picture 13"/>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001726" y="5576103"/>
              <a:ext cx="7105015" cy="1416685"/>
            </a:xfrm>
            <a:prstGeom prst="rect">
              <a:avLst/>
            </a:prstGeom>
            <a:ln>
              <a:noFill/>
            </a:ln>
            <a:extLst>
              <a:ext uri="{53640926-AAD7-44D8-BBD7-CCE9431645EC}">
                <a14:shadowObscured xmlns:a14="http://schemas.microsoft.com/office/drawing/2010/main"/>
              </a:ext>
            </a:extLst>
          </p:spPr>
        </p:pic>
        <p:pic>
          <p:nvPicPr>
            <p:cNvPr id="15" name="Picture 14"/>
            <p:cNvPicPr/>
            <p:nvPr userDrawn="1"/>
          </p:nvPicPr>
          <p:blipFill rotWithShape="1">
            <a:blip r:embed="rId4" cstate="print">
              <a:extLst>
                <a:ext uri="{28A0092B-C50C-407E-A947-70E740481C1C}">
                  <a14:useLocalDpi xmlns:a14="http://schemas.microsoft.com/office/drawing/2010/main" val="0"/>
                </a:ext>
              </a:extLst>
            </a:blip>
            <a:srcRect l="13833" r="58711"/>
            <a:stretch/>
          </p:blipFill>
          <p:spPr bwMode="auto">
            <a:xfrm>
              <a:off x="52388" y="5577300"/>
              <a:ext cx="1950731" cy="1416685"/>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185010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
        <p:nvSpPr>
          <p:cNvPr id="7" name="Content Placeholder 2"/>
          <p:cNvSpPr>
            <a:spLocks noGrp="1"/>
          </p:cNvSpPr>
          <p:nvPr>
            <p:ph idx="1"/>
          </p:nvPr>
        </p:nvSpPr>
        <p:spPr>
          <a:xfrm>
            <a:off x="457200" y="2006064"/>
            <a:ext cx="8229600" cy="4525963"/>
          </a:xfrm>
        </p:spPr>
        <p:txBody>
          <a:bodyPr/>
          <a:lstStyle/>
          <a:p>
            <a:pPr lvl="0"/>
            <a:r>
              <a:rPr lang="en-CA"/>
              <a:t>Click to edit Master text styles</a:t>
            </a:r>
          </a:p>
          <a:p>
            <a:pPr lvl="1"/>
            <a:r>
              <a:rPr lang="en-CA"/>
              <a:t>Second level</a:t>
            </a:r>
          </a:p>
          <a:p>
            <a:pPr lvl="2"/>
            <a:r>
              <a:rPr lang="en-CA"/>
              <a:t>Third level</a:t>
            </a:r>
            <a:endParaRPr lang="en-US"/>
          </a:p>
        </p:txBody>
      </p:sp>
      <p:sp>
        <p:nvSpPr>
          <p:cNvPr id="8" name="Title 1"/>
          <p:cNvSpPr>
            <a:spLocks noGrp="1"/>
          </p:cNvSpPr>
          <p:nvPr>
            <p:ph type="title"/>
          </p:nvPr>
        </p:nvSpPr>
        <p:spPr>
          <a:xfrm>
            <a:off x="457200" y="680366"/>
            <a:ext cx="8229600" cy="1143000"/>
          </a:xfrm>
        </p:spPr>
        <p:txBody>
          <a:bodyPr/>
          <a:lstStyle>
            <a:lvl1pPr algn="l">
              <a:defRPr/>
            </a:lvl1pPr>
          </a:lstStyle>
          <a:p>
            <a:r>
              <a:rPr lang="en-CA"/>
              <a:t>Click to edit Master title style</a:t>
            </a:r>
            <a:endParaRPr lang="en-US"/>
          </a:p>
        </p:txBody>
      </p:sp>
    </p:spTree>
    <p:extLst>
      <p:ext uri="{BB962C8B-B14F-4D97-AF65-F5344CB8AC3E}">
        <p14:creationId xmlns:p14="http://schemas.microsoft.com/office/powerpoint/2010/main" val="615002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endParaRPr lang="en-US"/>
          </a:p>
        </p:txBody>
      </p:sp>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Tree>
    <p:extLst>
      <p:ext uri="{BB962C8B-B14F-4D97-AF65-F5344CB8AC3E}">
        <p14:creationId xmlns:p14="http://schemas.microsoft.com/office/powerpoint/2010/main" val="3132450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3" y="1698990"/>
            <a:ext cx="4040188"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3" y="2449512"/>
            <a:ext cx="4040188"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92" y="1698990"/>
            <a:ext cx="4041775"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92" y="2449512"/>
            <a:ext cx="4041775"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8" name="Footer Placeholder 7"/>
          <p:cNvSpPr>
            <a:spLocks noGrp="1"/>
          </p:cNvSpPr>
          <p:nvPr>
            <p:ph type="ftr" sz="quarter" idx="11"/>
          </p:nvPr>
        </p:nvSpPr>
        <p:spPr>
          <a:xfrm>
            <a:off x="2640663" y="6476999"/>
            <a:ext cx="5507719"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9" name="Slide Number Placeholder 8"/>
          <p:cNvSpPr>
            <a:spLocks noGrp="1"/>
          </p:cNvSpPr>
          <p:nvPr>
            <p:ph type="sldNum" sz="quarter" idx="12"/>
          </p:nvPr>
        </p:nvSpPr>
        <p:spPr/>
        <p:txBody>
          <a:bodyPr/>
          <a:lstStyle/>
          <a:p>
            <a:fld id="{BE8D2C1F-5C60-4C8B-A33E-0197E498F4F7}" type="slidenum">
              <a:rPr lang="en-US" smtClean="0"/>
              <a:pPr/>
              <a:t>‹#›</a:t>
            </a:fld>
            <a:endParaRPr lang="en-US" dirty="0"/>
          </a:p>
        </p:txBody>
      </p:sp>
    </p:spTree>
    <p:extLst>
      <p:ext uri="{BB962C8B-B14F-4D97-AF65-F5344CB8AC3E}">
        <p14:creationId xmlns:p14="http://schemas.microsoft.com/office/powerpoint/2010/main" val="1853470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81"/>
            <a:ext cx="2133600" cy="365125"/>
          </a:xfrm>
          <a:prstGeom prst="rect">
            <a:avLst/>
          </a:prstGeom>
        </p:spPr>
        <p:txBody>
          <a:bodyPr/>
          <a:lstStyle/>
          <a:p>
            <a:pPr eaLnBrk="1" fontAlgn="auto" hangingPunct="1">
              <a:spcBef>
                <a:spcPts val="0"/>
              </a:spcBef>
              <a:spcAft>
                <a:spcPts val="0"/>
              </a:spcAft>
            </a:pPr>
            <a:endParaRPr lang="en-CA" sz="1800" dirty="0">
              <a:solidFill>
                <a:prstClr val="black"/>
              </a:solidFill>
              <a:latin typeface="Calibri"/>
            </a:endParaRPr>
          </a:p>
        </p:txBody>
      </p:sp>
      <p:sp>
        <p:nvSpPr>
          <p:cNvPr id="3" name="Footer Placeholder 2"/>
          <p:cNvSpPr>
            <a:spLocks noGrp="1"/>
          </p:cNvSpPr>
          <p:nvPr>
            <p:ph type="ftr" sz="quarter" idx="11"/>
          </p:nvPr>
        </p:nvSpPr>
        <p:spPr>
          <a:xfrm>
            <a:off x="3124200" y="6356481"/>
            <a:ext cx="2895600" cy="365125"/>
          </a:xfrm>
          <a:prstGeom prst="rect">
            <a:avLst/>
          </a:prstGeom>
        </p:spPr>
        <p:txBody>
          <a:bodyPr/>
          <a:lstStyle/>
          <a:p>
            <a:pPr eaLnBrk="1" fontAlgn="auto" hangingPunct="1">
              <a:spcBef>
                <a:spcPts val="0"/>
              </a:spcBef>
              <a:spcAft>
                <a:spcPts val="0"/>
              </a:spcAft>
            </a:pPr>
            <a:endParaRPr lang="en-CA" sz="1800" dirty="0">
              <a:solidFill>
                <a:prstClr val="black"/>
              </a:solidFill>
              <a:latin typeface="Calibri"/>
            </a:endParaRPr>
          </a:p>
        </p:txBody>
      </p:sp>
      <p:sp>
        <p:nvSpPr>
          <p:cNvPr id="4" name="Slide Number Placeholder 3"/>
          <p:cNvSpPr>
            <a:spLocks noGrp="1"/>
          </p:cNvSpPr>
          <p:nvPr>
            <p:ph type="sldNum" sz="quarter" idx="12"/>
          </p:nvPr>
        </p:nvSpPr>
        <p:spPr/>
        <p:txBody>
          <a:bodyPr/>
          <a:lstStyle/>
          <a:p>
            <a:fld id="{51604B1F-6186-4ABB-8294-A4B3C436245E}" type="slidenum">
              <a:rPr lang="en-CA" smtClean="0"/>
              <a:pPr/>
              <a:t>‹#›</a:t>
            </a:fld>
            <a:endParaRPr lang="en-CA" dirty="0"/>
          </a:p>
        </p:txBody>
      </p:sp>
    </p:spTree>
    <p:extLst>
      <p:ext uri="{BB962C8B-B14F-4D97-AF65-F5344CB8AC3E}">
        <p14:creationId xmlns:p14="http://schemas.microsoft.com/office/powerpoint/2010/main" val="2805870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
        <p:nvSpPr>
          <p:cNvPr id="7" name="Content Placeholder 2"/>
          <p:cNvSpPr>
            <a:spLocks noGrp="1"/>
          </p:cNvSpPr>
          <p:nvPr>
            <p:ph idx="1"/>
          </p:nvPr>
        </p:nvSpPr>
        <p:spPr>
          <a:xfrm>
            <a:off x="457200" y="2006042"/>
            <a:ext cx="8229600" cy="4525963"/>
          </a:xfrm>
        </p:spPr>
        <p:txBody>
          <a:bodyPr/>
          <a:lstStyle/>
          <a:p>
            <a:pPr lvl="0"/>
            <a:r>
              <a:rPr lang="en-CA"/>
              <a:t>Click to edit Master text styles</a:t>
            </a:r>
          </a:p>
          <a:p>
            <a:pPr lvl="1"/>
            <a:r>
              <a:rPr lang="en-CA"/>
              <a:t>Second level</a:t>
            </a:r>
          </a:p>
          <a:p>
            <a:pPr lvl="2"/>
            <a:r>
              <a:rPr lang="en-CA"/>
              <a:t>Third level</a:t>
            </a:r>
            <a:endParaRPr lang="en-US"/>
          </a:p>
        </p:txBody>
      </p:sp>
      <p:sp>
        <p:nvSpPr>
          <p:cNvPr id="8" name="Title 1"/>
          <p:cNvSpPr>
            <a:spLocks noGrp="1"/>
          </p:cNvSpPr>
          <p:nvPr>
            <p:ph type="title"/>
          </p:nvPr>
        </p:nvSpPr>
        <p:spPr>
          <a:xfrm>
            <a:off x="457200" y="680366"/>
            <a:ext cx="8229600" cy="1143000"/>
          </a:xfrm>
        </p:spPr>
        <p:txBody>
          <a:bodyPr/>
          <a:lstStyle>
            <a:lvl1pPr algn="l">
              <a:defRPr/>
            </a:lvl1pPr>
          </a:lstStyle>
          <a:p>
            <a:r>
              <a:rPr lang="en-CA"/>
              <a:t>Click to edit Master title style</a:t>
            </a:r>
            <a:endParaRPr lang="en-US"/>
          </a:p>
        </p:txBody>
      </p:sp>
    </p:spTree>
    <p:extLst>
      <p:ext uri="{BB962C8B-B14F-4D97-AF65-F5344CB8AC3E}">
        <p14:creationId xmlns:p14="http://schemas.microsoft.com/office/powerpoint/2010/main" val="1735708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endParaRPr lang="en-US"/>
          </a:p>
        </p:txBody>
      </p:sp>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Tree>
    <p:extLst>
      <p:ext uri="{BB962C8B-B14F-4D97-AF65-F5344CB8AC3E}">
        <p14:creationId xmlns:p14="http://schemas.microsoft.com/office/powerpoint/2010/main" val="414392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59"/>
            <a:ext cx="2133600" cy="365125"/>
          </a:xfrm>
          <a:prstGeom prst="rect">
            <a:avLst/>
          </a:prstGeom>
        </p:spPr>
        <p:txBody>
          <a:bodyPr/>
          <a:lstStyle/>
          <a:p>
            <a:pPr eaLnBrk="1" fontAlgn="auto" hangingPunct="1">
              <a:spcBef>
                <a:spcPts val="0"/>
              </a:spcBef>
              <a:spcAft>
                <a:spcPts val="0"/>
              </a:spcAft>
            </a:pPr>
            <a:endParaRPr lang="en-CA" sz="1800" dirty="0">
              <a:solidFill>
                <a:prstClr val="black"/>
              </a:solidFill>
              <a:latin typeface="Calibri"/>
            </a:endParaRPr>
          </a:p>
        </p:txBody>
      </p:sp>
      <p:sp>
        <p:nvSpPr>
          <p:cNvPr id="3" name="Footer Placeholder 2"/>
          <p:cNvSpPr>
            <a:spLocks noGrp="1"/>
          </p:cNvSpPr>
          <p:nvPr>
            <p:ph type="ftr" sz="quarter" idx="11"/>
          </p:nvPr>
        </p:nvSpPr>
        <p:spPr>
          <a:xfrm>
            <a:off x="3124200" y="6356459"/>
            <a:ext cx="2895600" cy="365125"/>
          </a:xfrm>
          <a:prstGeom prst="rect">
            <a:avLst/>
          </a:prstGeom>
        </p:spPr>
        <p:txBody>
          <a:bodyPr/>
          <a:lstStyle/>
          <a:p>
            <a:pPr eaLnBrk="1" fontAlgn="auto" hangingPunct="1">
              <a:spcBef>
                <a:spcPts val="0"/>
              </a:spcBef>
              <a:spcAft>
                <a:spcPts val="0"/>
              </a:spcAft>
            </a:pPr>
            <a:endParaRPr lang="en-CA" sz="1800" dirty="0">
              <a:solidFill>
                <a:prstClr val="black"/>
              </a:solidFill>
              <a:latin typeface="Calibri"/>
            </a:endParaRPr>
          </a:p>
        </p:txBody>
      </p:sp>
      <p:sp>
        <p:nvSpPr>
          <p:cNvPr id="4" name="Slide Number Placeholder 3"/>
          <p:cNvSpPr>
            <a:spLocks noGrp="1"/>
          </p:cNvSpPr>
          <p:nvPr>
            <p:ph type="sldNum" sz="quarter" idx="12"/>
          </p:nvPr>
        </p:nvSpPr>
        <p:spPr/>
        <p:txBody>
          <a:bodyPr/>
          <a:lstStyle/>
          <a:p>
            <a:fld id="{51604B1F-6186-4ABB-8294-A4B3C436245E}" type="slidenum">
              <a:rPr lang="en-CA" smtClean="0"/>
              <a:pPr/>
              <a:t>‹#›</a:t>
            </a:fld>
            <a:endParaRPr lang="en-CA" dirty="0"/>
          </a:p>
        </p:txBody>
      </p:sp>
    </p:spTree>
    <p:extLst>
      <p:ext uri="{BB962C8B-B14F-4D97-AF65-F5344CB8AC3E}">
        <p14:creationId xmlns:p14="http://schemas.microsoft.com/office/powerpoint/2010/main" val="1615283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3" y="1698990"/>
            <a:ext cx="4040188"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3" y="2449512"/>
            <a:ext cx="4040188"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79" y="1698990"/>
            <a:ext cx="4041775"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79" y="2449512"/>
            <a:ext cx="4041775"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endParaRPr lang="en-US" dirty="0"/>
          </a:p>
        </p:txBody>
      </p:sp>
      <p:sp>
        <p:nvSpPr>
          <p:cNvPr id="8" name="Footer Placeholder 7"/>
          <p:cNvSpPr>
            <a:spLocks noGrp="1"/>
          </p:cNvSpPr>
          <p:nvPr>
            <p:ph type="ftr" sz="quarter" idx="11"/>
          </p:nvPr>
        </p:nvSpPr>
        <p:spPr>
          <a:xfrm>
            <a:off x="2640650" y="6476999"/>
            <a:ext cx="5507719" cy="274320"/>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BE8D2C1F-5C60-4C8B-A33E-0197E498F4F7}" type="slidenum">
              <a:rPr lang="en-US" smtClean="0"/>
              <a:pPr/>
              <a:t>‹#›</a:t>
            </a:fld>
            <a:endParaRPr lang="en-US" dirty="0"/>
          </a:p>
        </p:txBody>
      </p:sp>
    </p:spTree>
    <p:extLst>
      <p:ext uri="{BB962C8B-B14F-4D97-AF65-F5344CB8AC3E}">
        <p14:creationId xmlns:p14="http://schemas.microsoft.com/office/powerpoint/2010/main" val="241439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66"/>
            <a:ext cx="7886700" cy="2852737"/>
          </a:xfrm>
          <a:prstGeom prst="rect">
            <a:avLst/>
          </a:prstGeom>
        </p:spPr>
        <p:txBody>
          <a:bodyPr/>
          <a:lstStyle>
            <a:lvl1pPr>
              <a:defRPr sz="6000"/>
            </a:lvl1pPr>
          </a:lstStyle>
          <a:p>
            <a:r>
              <a:rPr lang="en-CA" smtClean="0"/>
              <a:t>Click to edit Master title style</a:t>
            </a:r>
            <a:endParaRPr lang="en-CA"/>
          </a:p>
        </p:txBody>
      </p:sp>
      <p:sp>
        <p:nvSpPr>
          <p:cNvPr id="3" name="Text Placeholder 2"/>
          <p:cNvSpPr>
            <a:spLocks noGrp="1"/>
          </p:cNvSpPr>
          <p:nvPr>
            <p:ph type="body" idx="1"/>
          </p:nvPr>
        </p:nvSpPr>
        <p:spPr>
          <a:xfrm>
            <a:off x="623888" y="4589590"/>
            <a:ext cx="7886700" cy="1500187"/>
          </a:xfrm>
          <a:prstGeom prst="rect">
            <a:avLst/>
          </a:prstGeom>
        </p:spPr>
        <p:txBody>
          <a:bodyPr/>
          <a:lstStyle>
            <a:lvl1pPr marL="0" indent="0">
              <a:buNone/>
              <a:defRPr sz="2400">
                <a:latin typeface="Arial Narrow"/>
                <a:cs typeface="Arial Narrow"/>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CA" dirty="0" smtClean="0"/>
              <a:t>Click to edit Master text styles</a:t>
            </a:r>
          </a:p>
        </p:txBody>
      </p:sp>
      <p:sp>
        <p:nvSpPr>
          <p:cNvPr id="10"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11"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12"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146885901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
        <p:nvSpPr>
          <p:cNvPr id="7" name="Content Placeholder 2"/>
          <p:cNvSpPr>
            <a:spLocks noGrp="1"/>
          </p:cNvSpPr>
          <p:nvPr>
            <p:ph idx="1"/>
          </p:nvPr>
        </p:nvSpPr>
        <p:spPr>
          <a:xfrm>
            <a:off x="457200" y="2006032"/>
            <a:ext cx="8229600" cy="4525963"/>
          </a:xfrm>
        </p:spPr>
        <p:txBody>
          <a:bodyPr/>
          <a:lstStyle/>
          <a:p>
            <a:pPr lvl="0"/>
            <a:r>
              <a:rPr lang="en-CA"/>
              <a:t>Click to edit Master text styles</a:t>
            </a:r>
          </a:p>
          <a:p>
            <a:pPr lvl="1"/>
            <a:r>
              <a:rPr lang="en-CA"/>
              <a:t>Second level</a:t>
            </a:r>
          </a:p>
          <a:p>
            <a:pPr lvl="2"/>
            <a:r>
              <a:rPr lang="en-CA"/>
              <a:t>Third level</a:t>
            </a:r>
            <a:endParaRPr lang="en-US"/>
          </a:p>
        </p:txBody>
      </p:sp>
      <p:sp>
        <p:nvSpPr>
          <p:cNvPr id="8" name="Title 1"/>
          <p:cNvSpPr>
            <a:spLocks noGrp="1"/>
          </p:cNvSpPr>
          <p:nvPr>
            <p:ph type="title"/>
          </p:nvPr>
        </p:nvSpPr>
        <p:spPr>
          <a:xfrm>
            <a:off x="457200" y="680366"/>
            <a:ext cx="8229600" cy="1143000"/>
          </a:xfrm>
        </p:spPr>
        <p:txBody>
          <a:bodyPr/>
          <a:lstStyle>
            <a:lvl1pPr algn="l">
              <a:defRPr/>
            </a:lvl1pPr>
          </a:lstStyle>
          <a:p>
            <a:r>
              <a:rPr lang="en-CA"/>
              <a:t>Click to edit Master title style</a:t>
            </a:r>
            <a:endParaRPr lang="en-US"/>
          </a:p>
        </p:txBody>
      </p:sp>
    </p:spTree>
    <p:extLst>
      <p:ext uri="{BB962C8B-B14F-4D97-AF65-F5344CB8AC3E}">
        <p14:creationId xmlns:p14="http://schemas.microsoft.com/office/powerpoint/2010/main" val="2264443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endParaRPr lang="en-US"/>
          </a:p>
        </p:txBody>
      </p:sp>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Tree>
    <p:extLst>
      <p:ext uri="{BB962C8B-B14F-4D97-AF65-F5344CB8AC3E}">
        <p14:creationId xmlns:p14="http://schemas.microsoft.com/office/powerpoint/2010/main" val="1835827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3" y="1698990"/>
            <a:ext cx="4040188"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3" y="2449512"/>
            <a:ext cx="4040188"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76" y="1698990"/>
            <a:ext cx="4041775"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76" y="2449512"/>
            <a:ext cx="4041775"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8" name="Footer Placeholder 7"/>
          <p:cNvSpPr>
            <a:spLocks noGrp="1"/>
          </p:cNvSpPr>
          <p:nvPr>
            <p:ph type="ftr" sz="quarter" idx="11"/>
          </p:nvPr>
        </p:nvSpPr>
        <p:spPr>
          <a:xfrm>
            <a:off x="2640647" y="6476999"/>
            <a:ext cx="5507719"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9" name="Slide Number Placeholder 8"/>
          <p:cNvSpPr>
            <a:spLocks noGrp="1"/>
          </p:cNvSpPr>
          <p:nvPr>
            <p:ph type="sldNum" sz="quarter" idx="12"/>
          </p:nvPr>
        </p:nvSpPr>
        <p:spPr/>
        <p:txBody>
          <a:bodyPr/>
          <a:lstStyle/>
          <a:p>
            <a:fld id="{BE8D2C1F-5C60-4C8B-A33E-0197E498F4F7}" type="slidenum">
              <a:rPr lang="en-US" smtClean="0"/>
              <a:pPr/>
              <a:t>‹#›</a:t>
            </a:fld>
            <a:endParaRPr lang="en-US" dirty="0"/>
          </a:p>
        </p:txBody>
      </p:sp>
    </p:spTree>
    <p:extLst>
      <p:ext uri="{BB962C8B-B14F-4D97-AF65-F5344CB8AC3E}">
        <p14:creationId xmlns:p14="http://schemas.microsoft.com/office/powerpoint/2010/main" val="3245960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49"/>
            <a:ext cx="2133600" cy="365125"/>
          </a:xfrm>
          <a:prstGeom prst="rect">
            <a:avLst/>
          </a:prstGeom>
        </p:spPr>
        <p:txBody>
          <a:bodyPr/>
          <a:lstStyle/>
          <a:p>
            <a:pPr eaLnBrk="1" fontAlgn="auto" hangingPunct="1">
              <a:spcBef>
                <a:spcPts val="0"/>
              </a:spcBef>
              <a:spcAft>
                <a:spcPts val="0"/>
              </a:spcAft>
            </a:pPr>
            <a:endParaRPr lang="en-CA" sz="1800" dirty="0">
              <a:solidFill>
                <a:prstClr val="black"/>
              </a:solidFill>
              <a:latin typeface="Calibri"/>
            </a:endParaRPr>
          </a:p>
        </p:txBody>
      </p:sp>
      <p:sp>
        <p:nvSpPr>
          <p:cNvPr id="3" name="Footer Placeholder 2"/>
          <p:cNvSpPr>
            <a:spLocks noGrp="1"/>
          </p:cNvSpPr>
          <p:nvPr>
            <p:ph type="ftr" sz="quarter" idx="11"/>
          </p:nvPr>
        </p:nvSpPr>
        <p:spPr>
          <a:xfrm>
            <a:off x="3124200" y="6356449"/>
            <a:ext cx="2895600" cy="365125"/>
          </a:xfrm>
          <a:prstGeom prst="rect">
            <a:avLst/>
          </a:prstGeom>
        </p:spPr>
        <p:txBody>
          <a:bodyPr/>
          <a:lstStyle/>
          <a:p>
            <a:pPr eaLnBrk="1" fontAlgn="auto" hangingPunct="1">
              <a:spcBef>
                <a:spcPts val="0"/>
              </a:spcBef>
              <a:spcAft>
                <a:spcPts val="0"/>
              </a:spcAft>
            </a:pPr>
            <a:endParaRPr lang="en-CA" sz="1800" dirty="0">
              <a:solidFill>
                <a:prstClr val="black"/>
              </a:solidFill>
              <a:latin typeface="Calibri"/>
            </a:endParaRPr>
          </a:p>
        </p:txBody>
      </p:sp>
      <p:sp>
        <p:nvSpPr>
          <p:cNvPr id="4" name="Slide Number Placeholder 3"/>
          <p:cNvSpPr>
            <a:spLocks noGrp="1"/>
          </p:cNvSpPr>
          <p:nvPr>
            <p:ph type="sldNum" sz="quarter" idx="12"/>
          </p:nvPr>
        </p:nvSpPr>
        <p:spPr/>
        <p:txBody>
          <a:bodyPr/>
          <a:lstStyle/>
          <a:p>
            <a:fld id="{51604B1F-6186-4ABB-8294-A4B3C436245E}" type="slidenum">
              <a:rPr lang="en-CA" smtClean="0"/>
              <a:pPr/>
              <a:t>‹#›</a:t>
            </a:fld>
            <a:endParaRPr lang="en-CA" dirty="0"/>
          </a:p>
        </p:txBody>
      </p:sp>
    </p:spTree>
    <p:extLst>
      <p:ext uri="{BB962C8B-B14F-4D97-AF65-F5344CB8AC3E}">
        <p14:creationId xmlns:p14="http://schemas.microsoft.com/office/powerpoint/2010/main" val="268113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
        <p:nvSpPr>
          <p:cNvPr id="7" name="Content Placeholder 2"/>
          <p:cNvSpPr>
            <a:spLocks noGrp="1"/>
          </p:cNvSpPr>
          <p:nvPr>
            <p:ph idx="1"/>
          </p:nvPr>
        </p:nvSpPr>
        <p:spPr>
          <a:xfrm>
            <a:off x="457200" y="2006006"/>
            <a:ext cx="8229600" cy="4525963"/>
          </a:xfrm>
        </p:spPr>
        <p:txBody>
          <a:bodyPr/>
          <a:lstStyle/>
          <a:p>
            <a:pPr lvl="0"/>
            <a:r>
              <a:rPr lang="en-CA"/>
              <a:t>Click to edit Master text styles</a:t>
            </a:r>
          </a:p>
          <a:p>
            <a:pPr lvl="1"/>
            <a:r>
              <a:rPr lang="en-CA"/>
              <a:t>Second level</a:t>
            </a:r>
          </a:p>
          <a:p>
            <a:pPr lvl="2"/>
            <a:r>
              <a:rPr lang="en-CA"/>
              <a:t>Third level</a:t>
            </a:r>
            <a:endParaRPr lang="en-US"/>
          </a:p>
        </p:txBody>
      </p:sp>
      <p:sp>
        <p:nvSpPr>
          <p:cNvPr id="8" name="Title 1"/>
          <p:cNvSpPr>
            <a:spLocks noGrp="1"/>
          </p:cNvSpPr>
          <p:nvPr>
            <p:ph type="title"/>
          </p:nvPr>
        </p:nvSpPr>
        <p:spPr>
          <a:xfrm>
            <a:off x="457200" y="680366"/>
            <a:ext cx="8229600" cy="1143000"/>
          </a:xfrm>
        </p:spPr>
        <p:txBody>
          <a:bodyPr/>
          <a:lstStyle>
            <a:lvl1pPr algn="l">
              <a:defRPr/>
            </a:lvl1pPr>
          </a:lstStyle>
          <a:p>
            <a:r>
              <a:rPr lang="en-CA"/>
              <a:t>Click to edit Master title style</a:t>
            </a:r>
            <a:endParaRPr lang="en-US"/>
          </a:p>
        </p:txBody>
      </p:sp>
    </p:spTree>
    <p:extLst>
      <p:ext uri="{BB962C8B-B14F-4D97-AF65-F5344CB8AC3E}">
        <p14:creationId xmlns:p14="http://schemas.microsoft.com/office/powerpoint/2010/main" val="1202103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endParaRPr lang="en-US"/>
          </a:p>
        </p:txBody>
      </p:sp>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Tree>
    <p:extLst>
      <p:ext uri="{BB962C8B-B14F-4D97-AF65-F5344CB8AC3E}">
        <p14:creationId xmlns:p14="http://schemas.microsoft.com/office/powerpoint/2010/main" val="38039198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3" y="1698990"/>
            <a:ext cx="4040188"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3" y="2449512"/>
            <a:ext cx="4040188"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63" y="1698990"/>
            <a:ext cx="4041775"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63" y="2449512"/>
            <a:ext cx="4041775"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8" name="Footer Placeholder 7"/>
          <p:cNvSpPr>
            <a:spLocks noGrp="1"/>
          </p:cNvSpPr>
          <p:nvPr>
            <p:ph type="ftr" sz="quarter" idx="11"/>
          </p:nvPr>
        </p:nvSpPr>
        <p:spPr>
          <a:xfrm>
            <a:off x="2640634" y="6476999"/>
            <a:ext cx="5507719"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9" name="Slide Number Placeholder 8"/>
          <p:cNvSpPr>
            <a:spLocks noGrp="1"/>
          </p:cNvSpPr>
          <p:nvPr>
            <p:ph type="sldNum" sz="quarter" idx="12"/>
          </p:nvPr>
        </p:nvSpPr>
        <p:spPr/>
        <p:txBody>
          <a:bodyPr/>
          <a:lstStyle/>
          <a:p>
            <a:fld id="{BE8D2C1F-5C60-4C8B-A33E-0197E498F4F7}" type="slidenum">
              <a:rPr lang="en-US" smtClean="0"/>
              <a:pPr/>
              <a:t>‹#›</a:t>
            </a:fld>
            <a:endParaRPr lang="en-US" dirty="0"/>
          </a:p>
        </p:txBody>
      </p:sp>
    </p:spTree>
    <p:extLst>
      <p:ext uri="{BB962C8B-B14F-4D97-AF65-F5344CB8AC3E}">
        <p14:creationId xmlns:p14="http://schemas.microsoft.com/office/powerpoint/2010/main" val="36522576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23"/>
            <a:ext cx="2133600" cy="365125"/>
          </a:xfrm>
          <a:prstGeom prst="rect">
            <a:avLst/>
          </a:prstGeom>
        </p:spPr>
        <p:txBody>
          <a:bodyPr/>
          <a:lstStyle/>
          <a:p>
            <a:pPr eaLnBrk="1" fontAlgn="auto" hangingPunct="1">
              <a:spcBef>
                <a:spcPts val="0"/>
              </a:spcBef>
              <a:spcAft>
                <a:spcPts val="0"/>
              </a:spcAft>
            </a:pPr>
            <a:fld id="{E0E309BF-4D2B-4992-874B-004B15A0AFC7}" type="datetime1">
              <a:rPr lang="en-CA" sz="1800">
                <a:solidFill>
                  <a:prstClr val="black"/>
                </a:solidFill>
                <a:latin typeface="Calibri"/>
              </a:rPr>
              <a:pPr eaLnBrk="1" fontAlgn="auto" hangingPunct="1">
                <a:spcBef>
                  <a:spcPts val="0"/>
                </a:spcBef>
                <a:spcAft>
                  <a:spcPts val="0"/>
                </a:spcAft>
              </a:pPr>
              <a:t>05/04/2019</a:t>
            </a:fld>
            <a:endParaRPr lang="en-CA" sz="1800" dirty="0">
              <a:solidFill>
                <a:prstClr val="black"/>
              </a:solidFill>
              <a:latin typeface="Calibri"/>
            </a:endParaRPr>
          </a:p>
        </p:txBody>
      </p:sp>
      <p:sp>
        <p:nvSpPr>
          <p:cNvPr id="3" name="Footer Placeholder 2"/>
          <p:cNvSpPr>
            <a:spLocks noGrp="1"/>
          </p:cNvSpPr>
          <p:nvPr>
            <p:ph type="ftr" sz="quarter" idx="11"/>
          </p:nvPr>
        </p:nvSpPr>
        <p:spPr>
          <a:xfrm>
            <a:off x="3124200" y="6356423"/>
            <a:ext cx="2895600" cy="365125"/>
          </a:xfrm>
          <a:prstGeom prst="rect">
            <a:avLst/>
          </a:prstGeom>
        </p:spPr>
        <p:txBody>
          <a:bodyPr/>
          <a:lstStyle/>
          <a:p>
            <a:pPr eaLnBrk="1" fontAlgn="auto" hangingPunct="1">
              <a:spcBef>
                <a:spcPts val="0"/>
              </a:spcBef>
              <a:spcAft>
                <a:spcPts val="0"/>
              </a:spcAft>
            </a:pPr>
            <a:endParaRPr lang="en-CA" sz="1800" dirty="0">
              <a:solidFill>
                <a:prstClr val="black"/>
              </a:solidFill>
              <a:latin typeface="Calibri"/>
            </a:endParaRPr>
          </a:p>
        </p:txBody>
      </p:sp>
      <p:sp>
        <p:nvSpPr>
          <p:cNvPr id="4" name="Slide Number Placeholder 3"/>
          <p:cNvSpPr>
            <a:spLocks noGrp="1"/>
          </p:cNvSpPr>
          <p:nvPr>
            <p:ph type="sldNum" sz="quarter" idx="12"/>
          </p:nvPr>
        </p:nvSpPr>
        <p:spPr/>
        <p:txBody>
          <a:bodyPr/>
          <a:lstStyle/>
          <a:p>
            <a:fld id="{51604B1F-6186-4ABB-8294-A4B3C436245E}" type="slidenum">
              <a:rPr lang="en-CA" smtClean="0"/>
              <a:pPr/>
              <a:t>‹#›</a:t>
            </a:fld>
            <a:endParaRPr lang="en-CA" dirty="0"/>
          </a:p>
        </p:txBody>
      </p:sp>
    </p:spTree>
    <p:extLst>
      <p:ext uri="{BB962C8B-B14F-4D97-AF65-F5344CB8AC3E}">
        <p14:creationId xmlns:p14="http://schemas.microsoft.com/office/powerpoint/2010/main" val="4044308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
        <p:nvSpPr>
          <p:cNvPr id="7" name="Content Placeholder 2"/>
          <p:cNvSpPr>
            <a:spLocks noGrp="1"/>
          </p:cNvSpPr>
          <p:nvPr>
            <p:ph idx="1"/>
          </p:nvPr>
        </p:nvSpPr>
        <p:spPr>
          <a:xfrm>
            <a:off x="457200" y="2005998"/>
            <a:ext cx="8229600" cy="4525963"/>
          </a:xfrm>
        </p:spPr>
        <p:txBody>
          <a:bodyPr/>
          <a:lstStyle/>
          <a:p>
            <a:pPr lvl="0"/>
            <a:r>
              <a:rPr lang="en-CA"/>
              <a:t>Click to edit Master text styles</a:t>
            </a:r>
          </a:p>
          <a:p>
            <a:pPr lvl="1"/>
            <a:r>
              <a:rPr lang="en-CA"/>
              <a:t>Second level</a:t>
            </a:r>
          </a:p>
          <a:p>
            <a:pPr lvl="2"/>
            <a:r>
              <a:rPr lang="en-CA"/>
              <a:t>Third level</a:t>
            </a:r>
            <a:endParaRPr lang="en-US"/>
          </a:p>
        </p:txBody>
      </p:sp>
      <p:sp>
        <p:nvSpPr>
          <p:cNvPr id="8" name="Title 1"/>
          <p:cNvSpPr>
            <a:spLocks noGrp="1"/>
          </p:cNvSpPr>
          <p:nvPr>
            <p:ph type="title"/>
          </p:nvPr>
        </p:nvSpPr>
        <p:spPr>
          <a:xfrm>
            <a:off x="457200" y="680366"/>
            <a:ext cx="8229600" cy="1143000"/>
          </a:xfrm>
        </p:spPr>
        <p:txBody>
          <a:bodyPr/>
          <a:lstStyle>
            <a:lvl1pPr algn="l">
              <a:defRPr/>
            </a:lvl1pPr>
          </a:lstStyle>
          <a:p>
            <a:r>
              <a:rPr lang="en-CA"/>
              <a:t>Click to edit Master title style</a:t>
            </a:r>
            <a:endParaRPr lang="en-US"/>
          </a:p>
        </p:txBody>
      </p:sp>
    </p:spTree>
    <p:extLst>
      <p:ext uri="{BB962C8B-B14F-4D97-AF65-F5344CB8AC3E}">
        <p14:creationId xmlns:p14="http://schemas.microsoft.com/office/powerpoint/2010/main" val="15343320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endParaRPr lang="en-US"/>
          </a:p>
        </p:txBody>
      </p:sp>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Tree>
    <p:extLst>
      <p:ext uri="{BB962C8B-B14F-4D97-AF65-F5344CB8AC3E}">
        <p14:creationId xmlns:p14="http://schemas.microsoft.com/office/powerpoint/2010/main" val="334688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sp>
        <p:nvSpPr>
          <p:cNvPr id="3" name="Content Placeholder 2"/>
          <p:cNvSpPr>
            <a:spLocks noGrp="1"/>
          </p:cNvSpPr>
          <p:nvPr>
            <p:ph sz="half" idx="1"/>
          </p:nvPr>
        </p:nvSpPr>
        <p:spPr>
          <a:xfrm>
            <a:off x="608013" y="1981200"/>
            <a:ext cx="3810000" cy="41148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4" name="Content Placeholder 3"/>
          <p:cNvSpPr>
            <a:spLocks noGrp="1"/>
          </p:cNvSpPr>
          <p:nvPr>
            <p:ph sz="half" idx="2"/>
          </p:nvPr>
        </p:nvSpPr>
        <p:spPr>
          <a:xfrm>
            <a:off x="4570413" y="1981200"/>
            <a:ext cx="3810000" cy="41148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1"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12"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13"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244158289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3" y="1698990"/>
            <a:ext cx="4040188"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3" y="2449512"/>
            <a:ext cx="4040188"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59" y="1698990"/>
            <a:ext cx="4041775"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59" y="2449512"/>
            <a:ext cx="4041775"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8" name="Footer Placeholder 7"/>
          <p:cNvSpPr>
            <a:spLocks noGrp="1"/>
          </p:cNvSpPr>
          <p:nvPr>
            <p:ph type="ftr" sz="quarter" idx="11"/>
          </p:nvPr>
        </p:nvSpPr>
        <p:spPr>
          <a:xfrm>
            <a:off x="2640630" y="6476999"/>
            <a:ext cx="5507719"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9" name="Slide Number Placeholder 8"/>
          <p:cNvSpPr>
            <a:spLocks noGrp="1"/>
          </p:cNvSpPr>
          <p:nvPr>
            <p:ph type="sldNum" sz="quarter" idx="12"/>
          </p:nvPr>
        </p:nvSpPr>
        <p:spPr/>
        <p:txBody>
          <a:bodyPr/>
          <a:lstStyle/>
          <a:p>
            <a:fld id="{BE8D2C1F-5C60-4C8B-A33E-0197E498F4F7}" type="slidenum">
              <a:rPr lang="en-US" smtClean="0"/>
              <a:pPr/>
              <a:t>‹#›</a:t>
            </a:fld>
            <a:endParaRPr lang="en-US" dirty="0"/>
          </a:p>
        </p:txBody>
      </p:sp>
    </p:spTree>
    <p:extLst>
      <p:ext uri="{BB962C8B-B14F-4D97-AF65-F5344CB8AC3E}">
        <p14:creationId xmlns:p14="http://schemas.microsoft.com/office/powerpoint/2010/main" val="901103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15"/>
            <a:ext cx="2133600" cy="365125"/>
          </a:xfrm>
          <a:prstGeom prst="rect">
            <a:avLst/>
          </a:prstGeom>
        </p:spPr>
        <p:txBody>
          <a:bodyPr/>
          <a:lstStyle/>
          <a:p>
            <a:pPr eaLnBrk="1" fontAlgn="auto" hangingPunct="1">
              <a:spcBef>
                <a:spcPts val="0"/>
              </a:spcBef>
              <a:spcAft>
                <a:spcPts val="0"/>
              </a:spcAft>
            </a:pPr>
            <a:fld id="{E0E309BF-4D2B-4992-874B-004B15A0AFC7}" type="datetime1">
              <a:rPr lang="en-CA" sz="1800">
                <a:solidFill>
                  <a:prstClr val="black"/>
                </a:solidFill>
                <a:latin typeface="Calibri"/>
              </a:rPr>
              <a:pPr eaLnBrk="1" fontAlgn="auto" hangingPunct="1">
                <a:spcBef>
                  <a:spcPts val="0"/>
                </a:spcBef>
                <a:spcAft>
                  <a:spcPts val="0"/>
                </a:spcAft>
              </a:pPr>
              <a:t>05/04/2019</a:t>
            </a:fld>
            <a:endParaRPr lang="en-CA" sz="1800" dirty="0">
              <a:solidFill>
                <a:prstClr val="black"/>
              </a:solidFill>
              <a:latin typeface="Calibri"/>
            </a:endParaRPr>
          </a:p>
        </p:txBody>
      </p:sp>
      <p:sp>
        <p:nvSpPr>
          <p:cNvPr id="3" name="Footer Placeholder 2"/>
          <p:cNvSpPr>
            <a:spLocks noGrp="1"/>
          </p:cNvSpPr>
          <p:nvPr>
            <p:ph type="ftr" sz="quarter" idx="11"/>
          </p:nvPr>
        </p:nvSpPr>
        <p:spPr>
          <a:xfrm>
            <a:off x="3124200" y="6356415"/>
            <a:ext cx="2895600" cy="365125"/>
          </a:xfrm>
          <a:prstGeom prst="rect">
            <a:avLst/>
          </a:prstGeom>
        </p:spPr>
        <p:txBody>
          <a:bodyPr/>
          <a:lstStyle/>
          <a:p>
            <a:pPr eaLnBrk="1" fontAlgn="auto" hangingPunct="1">
              <a:spcBef>
                <a:spcPts val="0"/>
              </a:spcBef>
              <a:spcAft>
                <a:spcPts val="0"/>
              </a:spcAft>
            </a:pPr>
            <a:endParaRPr lang="en-CA" sz="1800" dirty="0">
              <a:solidFill>
                <a:prstClr val="black"/>
              </a:solidFill>
              <a:latin typeface="Calibri"/>
            </a:endParaRPr>
          </a:p>
        </p:txBody>
      </p:sp>
      <p:sp>
        <p:nvSpPr>
          <p:cNvPr id="4" name="Slide Number Placeholder 3"/>
          <p:cNvSpPr>
            <a:spLocks noGrp="1"/>
          </p:cNvSpPr>
          <p:nvPr>
            <p:ph type="sldNum" sz="quarter" idx="12"/>
          </p:nvPr>
        </p:nvSpPr>
        <p:spPr/>
        <p:txBody>
          <a:bodyPr/>
          <a:lstStyle/>
          <a:p>
            <a:fld id="{51604B1F-6186-4ABB-8294-A4B3C436245E}" type="slidenum">
              <a:rPr lang="en-CA" smtClean="0"/>
              <a:pPr/>
              <a:t>‹#›</a:t>
            </a:fld>
            <a:endParaRPr lang="en-CA" dirty="0"/>
          </a:p>
        </p:txBody>
      </p:sp>
    </p:spTree>
    <p:extLst>
      <p:ext uri="{BB962C8B-B14F-4D97-AF65-F5344CB8AC3E}">
        <p14:creationId xmlns:p14="http://schemas.microsoft.com/office/powerpoint/2010/main" val="7029009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
        <p:nvSpPr>
          <p:cNvPr id="7" name="Content Placeholder 2"/>
          <p:cNvSpPr>
            <a:spLocks noGrp="1"/>
          </p:cNvSpPr>
          <p:nvPr>
            <p:ph idx="1"/>
          </p:nvPr>
        </p:nvSpPr>
        <p:spPr>
          <a:xfrm>
            <a:off x="457200" y="2005986"/>
            <a:ext cx="8229600" cy="4525963"/>
          </a:xfrm>
        </p:spPr>
        <p:txBody>
          <a:bodyPr/>
          <a:lstStyle/>
          <a:p>
            <a:pPr lvl="0"/>
            <a:r>
              <a:rPr lang="en-CA"/>
              <a:t>Click to edit Master text styles</a:t>
            </a:r>
          </a:p>
          <a:p>
            <a:pPr lvl="1"/>
            <a:r>
              <a:rPr lang="en-CA"/>
              <a:t>Second level</a:t>
            </a:r>
          </a:p>
          <a:p>
            <a:pPr lvl="2"/>
            <a:r>
              <a:rPr lang="en-CA"/>
              <a:t>Third level</a:t>
            </a:r>
            <a:endParaRPr lang="en-US"/>
          </a:p>
        </p:txBody>
      </p:sp>
      <p:sp>
        <p:nvSpPr>
          <p:cNvPr id="8" name="Title 1"/>
          <p:cNvSpPr>
            <a:spLocks noGrp="1"/>
          </p:cNvSpPr>
          <p:nvPr>
            <p:ph type="title"/>
          </p:nvPr>
        </p:nvSpPr>
        <p:spPr>
          <a:xfrm>
            <a:off x="457200" y="680366"/>
            <a:ext cx="8229600" cy="1143000"/>
          </a:xfrm>
        </p:spPr>
        <p:txBody>
          <a:bodyPr/>
          <a:lstStyle>
            <a:lvl1pPr algn="l">
              <a:defRPr/>
            </a:lvl1pPr>
          </a:lstStyle>
          <a:p>
            <a:r>
              <a:rPr lang="en-CA"/>
              <a:t>Click to edit Master title style</a:t>
            </a:r>
            <a:endParaRPr lang="en-US"/>
          </a:p>
        </p:txBody>
      </p:sp>
    </p:spTree>
    <p:extLst>
      <p:ext uri="{BB962C8B-B14F-4D97-AF65-F5344CB8AC3E}">
        <p14:creationId xmlns:p14="http://schemas.microsoft.com/office/powerpoint/2010/main" val="3858455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endParaRPr lang="en-US"/>
          </a:p>
        </p:txBody>
      </p:sp>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Tree>
    <p:extLst>
      <p:ext uri="{BB962C8B-B14F-4D97-AF65-F5344CB8AC3E}">
        <p14:creationId xmlns:p14="http://schemas.microsoft.com/office/powerpoint/2010/main" val="1252491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3" y="1698990"/>
            <a:ext cx="4040188"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3" y="2449512"/>
            <a:ext cx="4040188"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53" y="1698990"/>
            <a:ext cx="4041775"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53" y="2449512"/>
            <a:ext cx="4041775"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8" name="Footer Placeholder 7"/>
          <p:cNvSpPr>
            <a:spLocks noGrp="1"/>
          </p:cNvSpPr>
          <p:nvPr>
            <p:ph type="ftr" sz="quarter" idx="11"/>
          </p:nvPr>
        </p:nvSpPr>
        <p:spPr>
          <a:xfrm>
            <a:off x="2640624" y="6476999"/>
            <a:ext cx="5507719"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9" name="Slide Number Placeholder 8"/>
          <p:cNvSpPr>
            <a:spLocks noGrp="1"/>
          </p:cNvSpPr>
          <p:nvPr>
            <p:ph type="sldNum" sz="quarter" idx="12"/>
          </p:nvPr>
        </p:nvSpPr>
        <p:spPr/>
        <p:txBody>
          <a:bodyPr/>
          <a:lstStyle/>
          <a:p>
            <a:fld id="{BE8D2C1F-5C60-4C8B-A33E-0197E498F4F7}" type="slidenum">
              <a:rPr lang="en-US" smtClean="0"/>
              <a:pPr/>
              <a:t>‹#›</a:t>
            </a:fld>
            <a:endParaRPr lang="en-US" dirty="0"/>
          </a:p>
        </p:txBody>
      </p:sp>
    </p:spTree>
    <p:extLst>
      <p:ext uri="{BB962C8B-B14F-4D97-AF65-F5344CB8AC3E}">
        <p14:creationId xmlns:p14="http://schemas.microsoft.com/office/powerpoint/2010/main" val="3510871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403"/>
            <a:ext cx="2133600" cy="365125"/>
          </a:xfrm>
          <a:prstGeom prst="rect">
            <a:avLst/>
          </a:prstGeom>
        </p:spPr>
        <p:txBody>
          <a:bodyPr/>
          <a:lstStyle/>
          <a:p>
            <a:pPr eaLnBrk="1" fontAlgn="auto" hangingPunct="1">
              <a:spcBef>
                <a:spcPts val="0"/>
              </a:spcBef>
              <a:spcAft>
                <a:spcPts val="0"/>
              </a:spcAft>
            </a:pPr>
            <a:fld id="{E0E309BF-4D2B-4992-874B-004B15A0AFC7}" type="datetime1">
              <a:rPr lang="en-CA" sz="1800">
                <a:solidFill>
                  <a:prstClr val="black"/>
                </a:solidFill>
                <a:latin typeface="Calibri"/>
              </a:rPr>
              <a:pPr eaLnBrk="1" fontAlgn="auto" hangingPunct="1">
                <a:spcBef>
                  <a:spcPts val="0"/>
                </a:spcBef>
                <a:spcAft>
                  <a:spcPts val="0"/>
                </a:spcAft>
              </a:pPr>
              <a:t>05/04/2019</a:t>
            </a:fld>
            <a:endParaRPr lang="en-CA" sz="1800" dirty="0">
              <a:solidFill>
                <a:prstClr val="black"/>
              </a:solidFill>
              <a:latin typeface="Calibri"/>
            </a:endParaRPr>
          </a:p>
        </p:txBody>
      </p:sp>
      <p:sp>
        <p:nvSpPr>
          <p:cNvPr id="3" name="Footer Placeholder 2"/>
          <p:cNvSpPr>
            <a:spLocks noGrp="1"/>
          </p:cNvSpPr>
          <p:nvPr>
            <p:ph type="ftr" sz="quarter" idx="11"/>
          </p:nvPr>
        </p:nvSpPr>
        <p:spPr>
          <a:xfrm>
            <a:off x="3124200" y="6356403"/>
            <a:ext cx="2895600" cy="365125"/>
          </a:xfrm>
          <a:prstGeom prst="rect">
            <a:avLst/>
          </a:prstGeom>
        </p:spPr>
        <p:txBody>
          <a:bodyPr/>
          <a:lstStyle/>
          <a:p>
            <a:pPr eaLnBrk="1" fontAlgn="auto" hangingPunct="1">
              <a:spcBef>
                <a:spcPts val="0"/>
              </a:spcBef>
              <a:spcAft>
                <a:spcPts val="0"/>
              </a:spcAft>
            </a:pPr>
            <a:endParaRPr lang="en-CA" sz="1800" dirty="0">
              <a:solidFill>
                <a:prstClr val="black"/>
              </a:solidFill>
              <a:latin typeface="Calibri"/>
            </a:endParaRPr>
          </a:p>
        </p:txBody>
      </p:sp>
      <p:sp>
        <p:nvSpPr>
          <p:cNvPr id="4" name="Slide Number Placeholder 3"/>
          <p:cNvSpPr>
            <a:spLocks noGrp="1"/>
          </p:cNvSpPr>
          <p:nvPr>
            <p:ph type="sldNum" sz="quarter" idx="12"/>
          </p:nvPr>
        </p:nvSpPr>
        <p:spPr/>
        <p:txBody>
          <a:bodyPr/>
          <a:lstStyle/>
          <a:p>
            <a:fld id="{51604B1F-6186-4ABB-8294-A4B3C436245E}" type="slidenum">
              <a:rPr lang="en-CA" smtClean="0"/>
              <a:pPr/>
              <a:t>‹#›</a:t>
            </a:fld>
            <a:endParaRPr lang="en-CA" dirty="0"/>
          </a:p>
        </p:txBody>
      </p:sp>
    </p:spTree>
    <p:extLst>
      <p:ext uri="{BB962C8B-B14F-4D97-AF65-F5344CB8AC3E}">
        <p14:creationId xmlns:p14="http://schemas.microsoft.com/office/powerpoint/2010/main" val="3287058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
        <p:nvSpPr>
          <p:cNvPr id="7" name="Content Placeholder 2"/>
          <p:cNvSpPr>
            <a:spLocks noGrp="1"/>
          </p:cNvSpPr>
          <p:nvPr>
            <p:ph idx="1"/>
          </p:nvPr>
        </p:nvSpPr>
        <p:spPr>
          <a:xfrm>
            <a:off x="457200" y="2005970"/>
            <a:ext cx="8229600" cy="4525963"/>
          </a:xfrm>
        </p:spPr>
        <p:txBody>
          <a:bodyPr/>
          <a:lstStyle/>
          <a:p>
            <a:pPr lvl="0"/>
            <a:r>
              <a:rPr lang="en-CA"/>
              <a:t>Click to edit Master text styles</a:t>
            </a:r>
          </a:p>
          <a:p>
            <a:pPr lvl="1"/>
            <a:r>
              <a:rPr lang="en-CA"/>
              <a:t>Second level</a:t>
            </a:r>
          </a:p>
          <a:p>
            <a:pPr lvl="2"/>
            <a:r>
              <a:rPr lang="en-CA"/>
              <a:t>Third level</a:t>
            </a:r>
            <a:endParaRPr lang="en-US"/>
          </a:p>
        </p:txBody>
      </p:sp>
      <p:sp>
        <p:nvSpPr>
          <p:cNvPr id="8" name="Title 1"/>
          <p:cNvSpPr>
            <a:spLocks noGrp="1"/>
          </p:cNvSpPr>
          <p:nvPr>
            <p:ph type="title"/>
          </p:nvPr>
        </p:nvSpPr>
        <p:spPr>
          <a:xfrm>
            <a:off x="457200" y="680366"/>
            <a:ext cx="8229600" cy="1143000"/>
          </a:xfrm>
        </p:spPr>
        <p:txBody>
          <a:bodyPr/>
          <a:lstStyle>
            <a:lvl1pPr algn="l">
              <a:defRPr/>
            </a:lvl1pPr>
          </a:lstStyle>
          <a:p>
            <a:r>
              <a:rPr lang="en-CA"/>
              <a:t>Click to edit Master title style</a:t>
            </a:r>
            <a:endParaRPr lang="en-US"/>
          </a:p>
        </p:txBody>
      </p:sp>
    </p:spTree>
    <p:extLst>
      <p:ext uri="{BB962C8B-B14F-4D97-AF65-F5344CB8AC3E}">
        <p14:creationId xmlns:p14="http://schemas.microsoft.com/office/powerpoint/2010/main" val="3975023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endParaRPr lang="en-US"/>
          </a:p>
        </p:txBody>
      </p:sp>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Tree>
    <p:extLst>
      <p:ext uri="{BB962C8B-B14F-4D97-AF65-F5344CB8AC3E}">
        <p14:creationId xmlns:p14="http://schemas.microsoft.com/office/powerpoint/2010/main" val="40340150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3" y="1698990"/>
            <a:ext cx="4040188"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3" y="2449512"/>
            <a:ext cx="4040188"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45" y="1698990"/>
            <a:ext cx="4041775"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45" y="2449512"/>
            <a:ext cx="4041775"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8" name="Footer Placeholder 7"/>
          <p:cNvSpPr>
            <a:spLocks noGrp="1"/>
          </p:cNvSpPr>
          <p:nvPr>
            <p:ph type="ftr" sz="quarter" idx="11"/>
          </p:nvPr>
        </p:nvSpPr>
        <p:spPr>
          <a:xfrm>
            <a:off x="2640616" y="6476999"/>
            <a:ext cx="5507719"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9" name="Slide Number Placeholder 8"/>
          <p:cNvSpPr>
            <a:spLocks noGrp="1"/>
          </p:cNvSpPr>
          <p:nvPr>
            <p:ph type="sldNum" sz="quarter" idx="12"/>
          </p:nvPr>
        </p:nvSpPr>
        <p:spPr/>
        <p:txBody>
          <a:bodyPr/>
          <a:lstStyle/>
          <a:p>
            <a:fld id="{BE8D2C1F-5C60-4C8B-A33E-0197E498F4F7}" type="slidenum">
              <a:rPr lang="en-US" smtClean="0"/>
              <a:pPr/>
              <a:t>‹#›</a:t>
            </a:fld>
            <a:endParaRPr lang="en-US" dirty="0"/>
          </a:p>
        </p:txBody>
      </p:sp>
    </p:spTree>
    <p:extLst>
      <p:ext uri="{BB962C8B-B14F-4D97-AF65-F5344CB8AC3E}">
        <p14:creationId xmlns:p14="http://schemas.microsoft.com/office/powerpoint/2010/main" val="12217321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87"/>
            <a:ext cx="2133600" cy="365125"/>
          </a:xfrm>
          <a:prstGeom prst="rect">
            <a:avLst/>
          </a:prstGeom>
        </p:spPr>
        <p:txBody>
          <a:bodyPr/>
          <a:lstStyle/>
          <a:p>
            <a:pPr eaLnBrk="1" fontAlgn="auto" hangingPunct="1">
              <a:spcBef>
                <a:spcPts val="0"/>
              </a:spcBef>
              <a:spcAft>
                <a:spcPts val="0"/>
              </a:spcAft>
            </a:pPr>
            <a:fld id="{E0E309BF-4D2B-4992-874B-004B15A0AFC7}" type="datetime1">
              <a:rPr lang="en-CA" sz="1800">
                <a:solidFill>
                  <a:prstClr val="black"/>
                </a:solidFill>
                <a:latin typeface="Calibri"/>
              </a:rPr>
              <a:pPr eaLnBrk="1" fontAlgn="auto" hangingPunct="1">
                <a:spcBef>
                  <a:spcPts val="0"/>
                </a:spcBef>
                <a:spcAft>
                  <a:spcPts val="0"/>
                </a:spcAft>
              </a:pPr>
              <a:t>05/04/2019</a:t>
            </a:fld>
            <a:endParaRPr lang="en-CA" sz="1800" dirty="0">
              <a:solidFill>
                <a:prstClr val="black"/>
              </a:solidFill>
              <a:latin typeface="Calibri"/>
            </a:endParaRPr>
          </a:p>
        </p:txBody>
      </p:sp>
      <p:sp>
        <p:nvSpPr>
          <p:cNvPr id="3" name="Footer Placeholder 2"/>
          <p:cNvSpPr>
            <a:spLocks noGrp="1"/>
          </p:cNvSpPr>
          <p:nvPr>
            <p:ph type="ftr" sz="quarter" idx="11"/>
          </p:nvPr>
        </p:nvSpPr>
        <p:spPr>
          <a:xfrm>
            <a:off x="3124200" y="6356387"/>
            <a:ext cx="2895600" cy="365125"/>
          </a:xfrm>
          <a:prstGeom prst="rect">
            <a:avLst/>
          </a:prstGeom>
        </p:spPr>
        <p:txBody>
          <a:bodyPr/>
          <a:lstStyle/>
          <a:p>
            <a:pPr eaLnBrk="1" fontAlgn="auto" hangingPunct="1">
              <a:spcBef>
                <a:spcPts val="0"/>
              </a:spcBef>
              <a:spcAft>
                <a:spcPts val="0"/>
              </a:spcAft>
            </a:pPr>
            <a:endParaRPr lang="en-CA" sz="1800" dirty="0">
              <a:solidFill>
                <a:prstClr val="black"/>
              </a:solidFill>
              <a:latin typeface="Calibri"/>
            </a:endParaRPr>
          </a:p>
        </p:txBody>
      </p:sp>
      <p:sp>
        <p:nvSpPr>
          <p:cNvPr id="4" name="Slide Number Placeholder 3"/>
          <p:cNvSpPr>
            <a:spLocks noGrp="1"/>
          </p:cNvSpPr>
          <p:nvPr>
            <p:ph type="sldNum" sz="quarter" idx="12"/>
          </p:nvPr>
        </p:nvSpPr>
        <p:spPr/>
        <p:txBody>
          <a:bodyPr/>
          <a:lstStyle/>
          <a:p>
            <a:fld id="{51604B1F-6186-4ABB-8294-A4B3C436245E}" type="slidenum">
              <a:rPr lang="en-CA" smtClean="0"/>
              <a:pPr/>
              <a:t>‹#›</a:t>
            </a:fld>
            <a:endParaRPr lang="en-CA" dirty="0"/>
          </a:p>
        </p:txBody>
      </p:sp>
    </p:spTree>
    <p:extLst>
      <p:ext uri="{BB962C8B-B14F-4D97-AF65-F5344CB8AC3E}">
        <p14:creationId xmlns:p14="http://schemas.microsoft.com/office/powerpoint/2010/main" val="257679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0242" y="1681163"/>
            <a:ext cx="3868737" cy="823912"/>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4" name="Content Placeholder 3"/>
          <p:cNvSpPr>
            <a:spLocks noGrp="1"/>
          </p:cNvSpPr>
          <p:nvPr>
            <p:ph sz="half" idx="2"/>
          </p:nvPr>
        </p:nvSpPr>
        <p:spPr>
          <a:xfrm>
            <a:off x="630242" y="2505075"/>
            <a:ext cx="3868737" cy="3684588"/>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10"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sp>
        <p:nvSpPr>
          <p:cNvPr id="17"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18"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19" name="Rectangle 5"/>
          <p:cNvSpPr>
            <a:spLocks noGrp="1" noChangeArrowheads="1"/>
          </p:cNvSpPr>
          <p:nvPr>
            <p:ph type="ftr" sz="quarter" idx="14"/>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1755485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
        <p:nvSpPr>
          <p:cNvPr id="7" name="Content Placeholder 2"/>
          <p:cNvSpPr>
            <a:spLocks noGrp="1"/>
          </p:cNvSpPr>
          <p:nvPr>
            <p:ph idx="1"/>
          </p:nvPr>
        </p:nvSpPr>
        <p:spPr>
          <a:xfrm>
            <a:off x="457200" y="2005938"/>
            <a:ext cx="8229600" cy="4525963"/>
          </a:xfrm>
        </p:spPr>
        <p:txBody>
          <a:bodyPr/>
          <a:lstStyle/>
          <a:p>
            <a:pPr lvl="0"/>
            <a:r>
              <a:rPr lang="en-CA"/>
              <a:t>Click to edit Master text styles</a:t>
            </a:r>
          </a:p>
          <a:p>
            <a:pPr lvl="1"/>
            <a:r>
              <a:rPr lang="en-CA"/>
              <a:t>Second level</a:t>
            </a:r>
          </a:p>
          <a:p>
            <a:pPr lvl="2"/>
            <a:r>
              <a:rPr lang="en-CA"/>
              <a:t>Third level</a:t>
            </a:r>
            <a:endParaRPr lang="en-US"/>
          </a:p>
        </p:txBody>
      </p:sp>
      <p:sp>
        <p:nvSpPr>
          <p:cNvPr id="8" name="Title 1"/>
          <p:cNvSpPr>
            <a:spLocks noGrp="1"/>
          </p:cNvSpPr>
          <p:nvPr>
            <p:ph type="title"/>
          </p:nvPr>
        </p:nvSpPr>
        <p:spPr>
          <a:xfrm>
            <a:off x="457200" y="680366"/>
            <a:ext cx="8229600" cy="1143000"/>
          </a:xfrm>
        </p:spPr>
        <p:txBody>
          <a:bodyPr/>
          <a:lstStyle>
            <a:lvl1pPr algn="l">
              <a:defRPr/>
            </a:lvl1pPr>
          </a:lstStyle>
          <a:p>
            <a:r>
              <a:rPr lang="en-CA"/>
              <a:t>Click to edit Master title style</a:t>
            </a:r>
            <a:endParaRPr lang="en-US"/>
          </a:p>
        </p:txBody>
      </p:sp>
    </p:spTree>
    <p:extLst>
      <p:ext uri="{BB962C8B-B14F-4D97-AF65-F5344CB8AC3E}">
        <p14:creationId xmlns:p14="http://schemas.microsoft.com/office/powerpoint/2010/main" val="6866683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endParaRPr lang="en-US"/>
          </a:p>
        </p:txBody>
      </p:sp>
      <p:sp>
        <p:nvSpPr>
          <p:cNvPr id="6" name="Slide Number Placeholder 5"/>
          <p:cNvSpPr>
            <a:spLocks noGrp="1"/>
          </p:cNvSpPr>
          <p:nvPr>
            <p:ph type="sldNum" sz="quarter" idx="12"/>
          </p:nvPr>
        </p:nvSpPr>
        <p:spPr/>
        <p:txBody>
          <a:bodyPr/>
          <a:lstStyle/>
          <a:p>
            <a:fld id="{8381C152-94C7-D34C-AACB-66A204921BF2}" type="slidenum">
              <a:rPr lang="en-US" smtClean="0"/>
              <a:pPr/>
              <a:t>‹#›</a:t>
            </a:fld>
            <a:endParaRPr lang="en-US" dirty="0"/>
          </a:p>
        </p:txBody>
      </p:sp>
    </p:spTree>
    <p:extLst>
      <p:ext uri="{BB962C8B-B14F-4D97-AF65-F5344CB8AC3E}">
        <p14:creationId xmlns:p14="http://schemas.microsoft.com/office/powerpoint/2010/main" val="38547700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2" y="1698990"/>
            <a:ext cx="4040188"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2" y="2449512"/>
            <a:ext cx="4040188"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9" y="1698990"/>
            <a:ext cx="4041775" cy="715355"/>
          </a:xfrm>
        </p:spPr>
        <p:txBody>
          <a:bodyPr lIns="146304" anchor="ctr"/>
          <a:lstStyle>
            <a:lvl1pPr marL="0" indent="0">
              <a:buNone/>
              <a:defRPr sz="2243" b="1" cap="all" baseline="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9" y="2449512"/>
            <a:ext cx="4041775" cy="3951288"/>
          </a:xfrm>
        </p:spPr>
        <p:txBody>
          <a:bodyPr/>
          <a:lstStyle>
            <a:lvl1pPr>
              <a:defRPr sz="2340"/>
            </a:lvl1pPr>
            <a:lvl2pPr>
              <a:defRPr sz="1950"/>
            </a:lvl2pPr>
            <a:lvl3pPr>
              <a:defRPr sz="1755"/>
            </a:lvl3pPr>
            <a:lvl4pPr>
              <a:defRPr sz="1560"/>
            </a:lvl4pPr>
            <a:lvl5pPr>
              <a:defRPr sz="1560"/>
            </a:lvl5pPr>
            <a:lvl6pPr>
              <a:defRPr sz="1560"/>
            </a:lvl6pPr>
            <a:lvl7pPr>
              <a:defRPr sz="1560"/>
            </a:lvl7pPr>
            <a:lvl8pPr>
              <a:defRPr sz="1560"/>
            </a:lvl8pPr>
            <a:lvl9pPr>
              <a:defRPr sz="156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8" name="Footer Placeholder 7"/>
          <p:cNvSpPr>
            <a:spLocks noGrp="1"/>
          </p:cNvSpPr>
          <p:nvPr>
            <p:ph type="ftr" sz="quarter" idx="11"/>
          </p:nvPr>
        </p:nvSpPr>
        <p:spPr>
          <a:xfrm>
            <a:off x="2640600" y="6476999"/>
            <a:ext cx="5507719" cy="274320"/>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ndParaRPr>
          </a:p>
        </p:txBody>
      </p:sp>
      <p:sp>
        <p:nvSpPr>
          <p:cNvPr id="9" name="Slide Number Placeholder 8"/>
          <p:cNvSpPr>
            <a:spLocks noGrp="1"/>
          </p:cNvSpPr>
          <p:nvPr>
            <p:ph type="sldNum" sz="quarter" idx="12"/>
          </p:nvPr>
        </p:nvSpPr>
        <p:spPr/>
        <p:txBody>
          <a:bodyPr/>
          <a:lstStyle/>
          <a:p>
            <a:fld id="{BE8D2C1F-5C60-4C8B-A33E-0197E498F4F7}" type="slidenum">
              <a:rPr lang="en-US" smtClean="0"/>
              <a:pPr/>
              <a:t>‹#›</a:t>
            </a:fld>
            <a:endParaRPr lang="en-US" dirty="0"/>
          </a:p>
        </p:txBody>
      </p:sp>
    </p:spTree>
    <p:extLst>
      <p:ext uri="{BB962C8B-B14F-4D97-AF65-F5344CB8AC3E}">
        <p14:creationId xmlns:p14="http://schemas.microsoft.com/office/powerpoint/2010/main" val="28357333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5"/>
            <a:ext cx="2133600" cy="365125"/>
          </a:xfrm>
          <a:prstGeom prst="rect">
            <a:avLst/>
          </a:prstGeom>
        </p:spPr>
        <p:txBody>
          <a:bodyPr/>
          <a:lstStyle/>
          <a:p>
            <a:pPr eaLnBrk="1" fontAlgn="auto" hangingPunct="1">
              <a:spcBef>
                <a:spcPts val="0"/>
              </a:spcBef>
              <a:spcAft>
                <a:spcPts val="0"/>
              </a:spcAft>
            </a:pPr>
            <a:fld id="{E0E309BF-4D2B-4992-874B-004B15A0AFC7}" type="datetime1">
              <a:rPr lang="en-CA" sz="1800">
                <a:solidFill>
                  <a:prstClr val="black"/>
                </a:solidFill>
                <a:latin typeface="Calibri"/>
              </a:rPr>
              <a:pPr eaLnBrk="1" fontAlgn="auto" hangingPunct="1">
                <a:spcBef>
                  <a:spcPts val="0"/>
                </a:spcBef>
                <a:spcAft>
                  <a:spcPts val="0"/>
                </a:spcAft>
              </a:pPr>
              <a:t>05/04/2019</a:t>
            </a:fld>
            <a:endParaRPr lang="en-CA" sz="1800" dirty="0">
              <a:solidFill>
                <a:prstClr val="black"/>
              </a:solidFill>
              <a:latin typeface="Calibri"/>
            </a:endParaRPr>
          </a:p>
        </p:txBody>
      </p:sp>
      <p:sp>
        <p:nvSpPr>
          <p:cNvPr id="3" name="Footer Placeholder 2"/>
          <p:cNvSpPr>
            <a:spLocks noGrp="1"/>
          </p:cNvSpPr>
          <p:nvPr>
            <p:ph type="ftr" sz="quarter" idx="11"/>
          </p:nvPr>
        </p:nvSpPr>
        <p:spPr>
          <a:xfrm>
            <a:off x="3124200" y="6356355"/>
            <a:ext cx="2895600" cy="365125"/>
          </a:xfrm>
          <a:prstGeom prst="rect">
            <a:avLst/>
          </a:prstGeom>
        </p:spPr>
        <p:txBody>
          <a:bodyPr/>
          <a:lstStyle/>
          <a:p>
            <a:pPr eaLnBrk="1" fontAlgn="auto" hangingPunct="1">
              <a:spcBef>
                <a:spcPts val="0"/>
              </a:spcBef>
              <a:spcAft>
                <a:spcPts val="0"/>
              </a:spcAft>
            </a:pPr>
            <a:endParaRPr lang="en-CA" sz="1800" dirty="0">
              <a:solidFill>
                <a:prstClr val="black"/>
              </a:solidFill>
              <a:latin typeface="Calibri"/>
            </a:endParaRPr>
          </a:p>
        </p:txBody>
      </p:sp>
      <p:sp>
        <p:nvSpPr>
          <p:cNvPr id="4" name="Slide Number Placeholder 3"/>
          <p:cNvSpPr>
            <a:spLocks noGrp="1"/>
          </p:cNvSpPr>
          <p:nvPr>
            <p:ph type="sldNum" sz="quarter" idx="12"/>
          </p:nvPr>
        </p:nvSpPr>
        <p:spPr/>
        <p:txBody>
          <a:bodyPr/>
          <a:lstStyle/>
          <a:p>
            <a:fld id="{51604B1F-6186-4ABB-8294-A4B3C436245E}" type="slidenum">
              <a:rPr lang="en-CA" smtClean="0"/>
              <a:pPr/>
              <a:t>‹#›</a:t>
            </a:fld>
            <a:endParaRPr lang="en-CA" dirty="0"/>
          </a:p>
        </p:txBody>
      </p:sp>
    </p:spTree>
    <p:extLst>
      <p:ext uri="{BB962C8B-B14F-4D97-AF65-F5344CB8AC3E}">
        <p14:creationId xmlns:p14="http://schemas.microsoft.com/office/powerpoint/2010/main" val="338651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87375"/>
            <a:ext cx="7772400" cy="914400"/>
          </a:xfrm>
          <a:prstGeom prst="rect">
            <a:avLst/>
          </a:prstGeom>
        </p:spPr>
        <p:txBody>
          <a:bodyPr/>
          <a:lstStyle/>
          <a:p>
            <a:r>
              <a:rPr lang="en-CA" dirty="0" smtClean="0"/>
              <a:t>Click to edit Master title style</a:t>
            </a:r>
            <a:endParaRPr lang="en-CA" dirty="0"/>
          </a:p>
        </p:txBody>
      </p:sp>
      <p:sp>
        <p:nvSpPr>
          <p:cNvPr id="6"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7"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8"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92961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
        <p:nvSpPr>
          <p:cNvPr id="6"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7"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Tree>
    <p:extLst>
      <p:ext uri="{BB962C8B-B14F-4D97-AF65-F5344CB8AC3E}">
        <p14:creationId xmlns:p14="http://schemas.microsoft.com/office/powerpoint/2010/main" val="232948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303" y="457200"/>
            <a:ext cx="2949575" cy="1600200"/>
          </a:xfrm>
          <a:prstGeom prst="rect">
            <a:avLst/>
          </a:prstGeom>
        </p:spPr>
        <p:txBody>
          <a:bodyPr/>
          <a:lstStyle>
            <a:lvl1pPr>
              <a:defRPr sz="3200"/>
            </a:lvl1pPr>
          </a:lstStyle>
          <a:p>
            <a:r>
              <a:rPr lang="en-CA" dirty="0" smtClean="0"/>
              <a:t>Click to edit Master title style</a:t>
            </a:r>
            <a:endParaRPr lang="en-CA" dirty="0"/>
          </a:p>
        </p:txBody>
      </p:sp>
      <p:sp>
        <p:nvSpPr>
          <p:cNvPr id="3" name="Content Placeholder 2"/>
          <p:cNvSpPr>
            <a:spLocks noGrp="1"/>
          </p:cNvSpPr>
          <p:nvPr>
            <p:ph idx="1"/>
          </p:nvPr>
        </p:nvSpPr>
        <p:spPr>
          <a:xfrm>
            <a:off x="3887788" y="987552"/>
            <a:ext cx="4629150" cy="4873625"/>
          </a:xfrm>
          <a:prstGeom prst="rect">
            <a:avLst/>
          </a:prstGeom>
        </p:spPr>
        <p:txBody>
          <a:bodyPr/>
          <a:lstStyle>
            <a:lvl1pPr>
              <a:defRPr sz="3200">
                <a:latin typeface="Arial Narrow"/>
                <a:cs typeface="Arial Narrow"/>
              </a:defRPr>
            </a:lvl1pPr>
            <a:lvl2pPr>
              <a:defRPr sz="2800">
                <a:latin typeface="Arial Narrow"/>
                <a:cs typeface="Arial Narrow"/>
              </a:defRPr>
            </a:lvl2pPr>
            <a:lvl3pPr>
              <a:defRPr sz="2400">
                <a:latin typeface="Arial Narrow"/>
                <a:cs typeface="Arial Narrow"/>
              </a:defRPr>
            </a:lvl3pPr>
            <a:lvl4pPr>
              <a:defRPr sz="2000">
                <a:latin typeface="Arial Narrow"/>
                <a:cs typeface="Arial Narrow"/>
              </a:defRPr>
            </a:lvl4pPr>
            <a:lvl5pPr>
              <a:defRPr sz="2000">
                <a:latin typeface="Arial Narrow"/>
                <a:cs typeface="Arial Narrow"/>
              </a:defRPr>
            </a:lvl5pPr>
            <a:lvl6pPr>
              <a:defRPr sz="2000"/>
            </a:lvl6pPr>
            <a:lvl7pPr>
              <a:defRPr sz="2000"/>
            </a:lvl7pPr>
            <a:lvl8pPr>
              <a:defRPr sz="2000"/>
            </a:lvl8pPr>
            <a:lvl9pPr>
              <a:defRPr sz="2000"/>
            </a:lvl9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4" name="Text Placeholder 3"/>
          <p:cNvSpPr>
            <a:spLocks noGrp="1"/>
          </p:cNvSpPr>
          <p:nvPr>
            <p:ph type="body" sz="half" idx="2"/>
          </p:nvPr>
        </p:nvSpPr>
        <p:spPr>
          <a:xfrm>
            <a:off x="630303" y="2057401"/>
            <a:ext cx="2949575" cy="3811588"/>
          </a:xfrm>
          <a:prstGeom prst="rect">
            <a:avLst/>
          </a:prstGeom>
        </p:spPr>
        <p:txBody>
          <a:bodyPr/>
          <a:lstStyle>
            <a:lvl1pPr marL="0" indent="0">
              <a:buNone/>
              <a:defRPr sz="1600">
                <a:latin typeface="Arial Narrow"/>
                <a:cs typeface="Arial Narrow"/>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dirty="0" smtClean="0"/>
              <a:t>Click to edit Master text styles</a:t>
            </a:r>
          </a:p>
        </p:txBody>
      </p:sp>
      <p:sp>
        <p:nvSpPr>
          <p:cNvPr id="8" name="Rectangle 4"/>
          <p:cNvSpPr>
            <a:spLocks noGrp="1" noChangeArrowheads="1"/>
          </p:cNvSpPr>
          <p:nvPr>
            <p:ph type="dt" sz="half" idx="13"/>
          </p:nvPr>
        </p:nvSpPr>
        <p:spPr>
          <a:xfrm>
            <a:off x="838200" y="6400800"/>
            <a:ext cx="1905000" cy="457200"/>
          </a:xfrm>
          <a:prstGeom prst="rect">
            <a:avLst/>
          </a:prstGeom>
        </p:spPr>
        <p:txBody>
          <a:bodyPr/>
          <a:lstStyle>
            <a:lvl1pPr>
              <a:defRPr sz="1400">
                <a:latin typeface="Arial Narrow"/>
              </a:defRPr>
            </a:lvl1pPr>
          </a:lstStyle>
          <a:p>
            <a:endParaRPr lang="en-CA" altLang="en-US" dirty="0"/>
          </a:p>
        </p:txBody>
      </p:sp>
      <p:sp>
        <p:nvSpPr>
          <p:cNvPr id="9" name="Rectangle 5"/>
          <p:cNvSpPr>
            <a:spLocks noGrp="1" noChangeArrowheads="1"/>
          </p:cNvSpPr>
          <p:nvPr>
            <p:ph type="ftr" sz="quarter" idx="3"/>
          </p:nvPr>
        </p:nvSpPr>
        <p:spPr>
          <a:xfrm>
            <a:off x="3276600" y="6400800"/>
            <a:ext cx="2895600" cy="457200"/>
          </a:xfrm>
          <a:prstGeom prst="rect">
            <a:avLst/>
          </a:prstGeom>
        </p:spPr>
        <p:txBody>
          <a:bodyPr/>
          <a:lstStyle>
            <a:lvl1pPr>
              <a:defRPr sz="1400">
                <a:latin typeface="Arial Narrow"/>
              </a:defRPr>
            </a:lvl1pPr>
          </a:lstStyle>
          <a:p>
            <a:endParaRPr lang="en-CA" altLang="en-US" dirty="0"/>
          </a:p>
        </p:txBody>
      </p:sp>
      <p:sp>
        <p:nvSpPr>
          <p:cNvPr id="10" name="Slide Number Placeholder 5"/>
          <p:cNvSpPr txBox="1">
            <a:spLocks/>
          </p:cNvSpPr>
          <p:nvPr userDrawn="1"/>
        </p:nvSpPr>
        <p:spPr>
          <a:xfrm>
            <a:off x="6705600" y="6400800"/>
            <a:ext cx="1905000" cy="457200"/>
          </a:xfrm>
          <a:prstGeom prst="rect">
            <a:avLst/>
          </a:prstGeom>
        </p:spPr>
        <p:txBody>
          <a:bodyPr/>
          <a:lstStyle>
            <a:defPPr>
              <a:defRPr lang="en-CA"/>
            </a:defPPr>
            <a:lvl1pPr algn="r" rtl="0" eaLnBrk="0" fontAlgn="base" hangingPunct="0">
              <a:spcBef>
                <a:spcPct val="0"/>
              </a:spcBef>
              <a:spcAft>
                <a:spcPct val="0"/>
              </a:spcAft>
              <a:defRPr sz="1400" kern="1200">
                <a:solidFill>
                  <a:schemeClr val="tx1"/>
                </a:solidFill>
                <a:latin typeface="Myriad Pro"/>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fld id="{EB98B62D-60BB-408B-B603-7340AE0735C2}" type="slidenum">
              <a:rPr lang="en-CA" altLang="en-US" smtClean="0">
                <a:latin typeface="Arial Narrow"/>
              </a:rPr>
              <a:pPr/>
              <a:t>‹#›</a:t>
            </a:fld>
            <a:endParaRPr lang="en-CA" altLang="en-US" dirty="0">
              <a:latin typeface="Arial Narrow"/>
            </a:endParaRPr>
          </a:p>
        </p:txBody>
      </p:sp>
    </p:spTree>
    <p:extLst>
      <p:ext uri="{BB962C8B-B14F-4D97-AF65-F5344CB8AC3E}">
        <p14:creationId xmlns:p14="http://schemas.microsoft.com/office/powerpoint/2010/main" val="3215002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62.xml"/><Relationship Id="rId7" Type="http://schemas.openxmlformats.org/officeDocument/2006/relationships/image" Target="../media/image10.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image" Target="../media/image9.png"/><Relationship Id="rId5" Type="http://schemas.openxmlformats.org/officeDocument/2006/relationships/theme" Target="../theme/theme10.xml"/><Relationship Id="rId4" Type="http://schemas.openxmlformats.org/officeDocument/2006/relationships/slideLayout" Target="../slideLayouts/slideLayout63.xml"/><Relationship Id="rId9"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4.xml"/><Relationship Id="rId7" Type="http://schemas.openxmlformats.org/officeDocument/2006/relationships/image" Target="../media/image10.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8.xml"/><Relationship Id="rId7" Type="http://schemas.openxmlformats.org/officeDocument/2006/relationships/image" Target="../media/image10.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2.xml"/><Relationship Id="rId7" Type="http://schemas.openxmlformats.org/officeDocument/2006/relationships/image" Target="../media/image10.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image" Target="../media/image9.png"/><Relationship Id="rId5"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46.xml"/><Relationship Id="rId7" Type="http://schemas.openxmlformats.org/officeDocument/2006/relationships/image" Target="../media/image10.png"/><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image" Target="../media/image9.png"/><Relationship Id="rId5" Type="http://schemas.openxmlformats.org/officeDocument/2006/relationships/theme" Target="../theme/theme6.xml"/><Relationship Id="rId4" Type="http://schemas.openxmlformats.org/officeDocument/2006/relationships/slideLayout" Target="../slideLayouts/slideLayout47.xml"/><Relationship Id="rId9" Type="http://schemas.openxmlformats.org/officeDocument/2006/relationships/image" Target="../media/image12.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50.xml"/><Relationship Id="rId7" Type="http://schemas.openxmlformats.org/officeDocument/2006/relationships/image" Target="../media/image10.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9.png"/><Relationship Id="rId5"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image" Target="../media/image12.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54.xml"/><Relationship Id="rId7" Type="http://schemas.openxmlformats.org/officeDocument/2006/relationships/image" Target="../media/image10.pn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9.png"/><Relationship Id="rId5" Type="http://schemas.openxmlformats.org/officeDocument/2006/relationships/theme" Target="../theme/theme8.xml"/><Relationship Id="rId4" Type="http://schemas.openxmlformats.org/officeDocument/2006/relationships/slideLayout" Target="../slideLayouts/slideLayout55.xml"/><Relationship Id="rId9"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58.xml"/><Relationship Id="rId7" Type="http://schemas.openxmlformats.org/officeDocument/2006/relationships/image" Target="../media/image10.pn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9.png"/><Relationship Id="rId5" Type="http://schemas.openxmlformats.org/officeDocument/2006/relationships/theme" Target="../theme/theme9.xml"/><Relationship Id="rId4" Type="http://schemas.openxmlformats.org/officeDocument/2006/relationships/slideLayout" Target="../slideLayouts/slideLayout59.xml"/><Relationship Id="rId9"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45248" y="52516"/>
            <a:ext cx="9058275" cy="28627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9" name="Rectangle 8"/>
          <p:cNvSpPr/>
          <p:nvPr/>
        </p:nvSpPr>
        <p:spPr bwMode="auto">
          <a:xfrm>
            <a:off x="45248" y="52515"/>
            <a:ext cx="9058275" cy="674634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4" name="Rectangle 3"/>
          <p:cNvSpPr/>
          <p:nvPr userDrawn="1"/>
        </p:nvSpPr>
        <p:spPr bwMode="auto">
          <a:xfrm>
            <a:off x="45245" y="52514"/>
            <a:ext cx="9039489" cy="28627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
        <p:nvSpPr>
          <p:cNvPr id="5" name="Rectangle 4"/>
          <p:cNvSpPr/>
          <p:nvPr userDrawn="1"/>
        </p:nvSpPr>
        <p:spPr bwMode="auto">
          <a:xfrm>
            <a:off x="45245" y="52513"/>
            <a:ext cx="9058275" cy="674634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709" r:id="rId1"/>
    <p:sldLayoutId id="2147483724"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3" r:id="rId12"/>
    <p:sldLayoutId id="2147483721" r:id="rId13"/>
    <p:sldLayoutId id="2147483722" r:id="rId14"/>
    <p:sldLayoutId id="2147483720" r:id="rId15"/>
  </p:sldLayoutIdLst>
  <p:timing>
    <p:tnLst>
      <p:par>
        <p:cTn id="1" dur="indefinite" restart="never" nodeType="tmRoot"/>
      </p:par>
    </p:tnLst>
  </p:timing>
  <p:txStyles>
    <p:titleStyle>
      <a:lvl1pPr algn="l" rtl="0" eaLnBrk="1" fontAlgn="base" hangingPunct="1">
        <a:spcBef>
          <a:spcPct val="0"/>
        </a:spcBef>
        <a:spcAft>
          <a:spcPct val="0"/>
        </a:spcAft>
        <a:defRPr sz="2400" b="1" kern="1200">
          <a:solidFill>
            <a:srgbClr val="D2492A"/>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p:titleStyle>
    <p:body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571110"/>
          </a:xfrm>
          <a:prstGeom prst="rect">
            <a:avLst/>
          </a:prstGeom>
          <a:solidFill>
            <a:srgbClr val="0F8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680366"/>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2005938"/>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endParaRPr lang="en-US"/>
          </a:p>
        </p:txBody>
      </p:sp>
      <p:pic>
        <p:nvPicPr>
          <p:cNvPr id="8" name="Picture 7" descr="HQ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24453" y="6236936"/>
            <a:ext cx="919370" cy="474260"/>
          </a:xfrm>
          <a:prstGeom prst="rect">
            <a:avLst/>
          </a:prstGeom>
        </p:spPr>
      </p:pic>
      <p:pic>
        <p:nvPicPr>
          <p:cNvPr id="9" name="Picture 8" descr="CAHO.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22876" y="6301404"/>
            <a:ext cx="915959" cy="401188"/>
          </a:xfrm>
          <a:prstGeom prst="rect">
            <a:avLst/>
          </a:prstGeom>
        </p:spPr>
      </p:pic>
      <p:pic>
        <p:nvPicPr>
          <p:cNvPr id="10" name="Picture 9" descr="logo_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5426" y="150302"/>
            <a:ext cx="1252628" cy="273073"/>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5296" y="6530465"/>
            <a:ext cx="1583198" cy="146068"/>
          </a:xfrm>
          <a:prstGeom prst="rect">
            <a:avLst/>
          </a:prstGeom>
        </p:spPr>
      </p:pic>
      <p:sp>
        <p:nvSpPr>
          <p:cNvPr id="6" name="Slide Number Placeholder 5"/>
          <p:cNvSpPr>
            <a:spLocks noGrp="1"/>
          </p:cNvSpPr>
          <p:nvPr>
            <p:ph type="sldNum" sz="quarter" idx="4"/>
          </p:nvPr>
        </p:nvSpPr>
        <p:spPr>
          <a:xfrm>
            <a:off x="6710219" y="105212"/>
            <a:ext cx="2133600" cy="365125"/>
          </a:xfrm>
          <a:prstGeom prst="rect">
            <a:avLst/>
          </a:prstGeom>
        </p:spPr>
        <p:txBody>
          <a:bodyPr vert="horz" lIns="91440" tIns="45720" rIns="91440" bIns="45720" rtlCol="0" anchor="ctr"/>
          <a:lstStyle>
            <a:lvl1pPr algn="r">
              <a:defRPr sz="1200">
                <a:solidFill>
                  <a:srgbClr val="FFFFFF"/>
                </a:solidFill>
                <a:latin typeface="Arial"/>
                <a:cs typeface="Arial"/>
              </a:defRPr>
            </a:lvl1pPr>
          </a:lstStyle>
          <a:p>
            <a:pPr defTabSz="457200" eaLnBrk="1" fontAlgn="auto" hangingPunct="1">
              <a:spcBef>
                <a:spcPts val="0"/>
              </a:spcBef>
              <a:spcAft>
                <a:spcPts val="0"/>
              </a:spcAft>
            </a:pPr>
            <a:fld id="{C23EB4D8-C3C8-DB40-97E5-31C5483DCC46}" type="slidenum">
              <a:rPr lang="en-US" smtClean="0"/>
              <a:pPr defTabSz="457200" eaLnBrk="1" fontAlgn="auto" hangingPunct="1">
                <a:spcBef>
                  <a:spcPts val="0"/>
                </a:spcBef>
                <a:spcAft>
                  <a:spcPts val="0"/>
                </a:spcAft>
              </a:pPr>
              <a:t>‹#›</a:t>
            </a:fld>
            <a:endParaRPr lang="en-US" dirty="0"/>
          </a:p>
        </p:txBody>
      </p:sp>
    </p:spTree>
    <p:extLst>
      <p:ext uri="{BB962C8B-B14F-4D97-AF65-F5344CB8AC3E}">
        <p14:creationId xmlns:p14="http://schemas.microsoft.com/office/powerpoint/2010/main" val="141359961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Lst>
  <p:hf hdr="0" ftr="0" dt="0"/>
  <p:txStyles>
    <p:titleStyle>
      <a:lvl1pPr algn="l" defTabSz="457189" rtl="0" eaLnBrk="1" latinLnBrk="0" hangingPunct="1">
        <a:spcBef>
          <a:spcPct val="0"/>
        </a:spcBef>
        <a:buNone/>
        <a:defRPr sz="4000" kern="1200">
          <a:solidFill>
            <a:schemeClr val="tx1"/>
          </a:solidFill>
          <a:latin typeface="Arial"/>
          <a:ea typeface="+mj-ea"/>
          <a:cs typeface="Arial"/>
        </a:defRPr>
      </a:lvl1pPr>
    </p:titleStyle>
    <p:bodyStyle>
      <a:lvl1pPr marL="342891" indent="-342891"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1pPr>
      <a:lvl2pPr marL="742932" indent="-28574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2pPr>
      <a:lvl3pPr marL="1142971" indent="-22859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auto">
          <a:xfrm>
            <a:off x="45248" y="52516"/>
            <a:ext cx="9058275" cy="28627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sp>
        <p:nvSpPr>
          <p:cNvPr id="9" name="Rectangle 8"/>
          <p:cNvSpPr/>
          <p:nvPr/>
        </p:nvSpPr>
        <p:spPr bwMode="auto">
          <a:xfrm>
            <a:off x="45248" y="52515"/>
            <a:ext cx="9058275" cy="674634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sp>
        <p:nvSpPr>
          <p:cNvPr id="4" name="Rectangle 3"/>
          <p:cNvSpPr/>
          <p:nvPr userDrawn="1"/>
        </p:nvSpPr>
        <p:spPr bwMode="auto">
          <a:xfrm>
            <a:off x="45245" y="52514"/>
            <a:ext cx="9039489" cy="286279"/>
          </a:xfrm>
          <a:prstGeom prst="rect">
            <a:avLst/>
          </a:prstGeom>
          <a:solidFill>
            <a:srgbClr val="D2492A"/>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sp>
        <p:nvSpPr>
          <p:cNvPr id="5" name="Rectangle 4"/>
          <p:cNvSpPr/>
          <p:nvPr userDrawn="1"/>
        </p:nvSpPr>
        <p:spPr bwMode="auto">
          <a:xfrm>
            <a:off x="45245" y="52513"/>
            <a:ext cx="9058275" cy="674634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CA" dirty="0" smtClean="0">
              <a:solidFill>
                <a:srgbClr val="000000"/>
              </a:solidFill>
            </a:endParaRPr>
          </a:p>
        </p:txBody>
      </p:sp>
    </p:spTree>
    <p:extLst>
      <p:ext uri="{BB962C8B-B14F-4D97-AF65-F5344CB8AC3E}">
        <p14:creationId xmlns:p14="http://schemas.microsoft.com/office/powerpoint/2010/main" val="17159520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iming>
    <p:tnLst>
      <p:par>
        <p:cTn id="1" dur="indefinite" restart="never" nodeType="tmRoot"/>
      </p:par>
    </p:tnLst>
  </p:timing>
  <p:txStyles>
    <p:titleStyle>
      <a:lvl1pPr algn="l" rtl="0" eaLnBrk="1" fontAlgn="base" hangingPunct="1">
        <a:spcBef>
          <a:spcPct val="0"/>
        </a:spcBef>
        <a:spcAft>
          <a:spcPct val="0"/>
        </a:spcAft>
        <a:defRPr sz="2400" b="1" kern="1200">
          <a:solidFill>
            <a:srgbClr val="D2492A"/>
          </a:solidFill>
          <a:latin typeface="+mj-lt"/>
          <a:ea typeface="+mj-ea"/>
          <a:cs typeface="+mj-cs"/>
        </a:defRPr>
      </a:lvl1pPr>
      <a:lvl2pPr algn="l" rtl="0" eaLnBrk="1" fontAlgn="base" hangingPunct="1">
        <a:spcBef>
          <a:spcPct val="0"/>
        </a:spcBef>
        <a:spcAft>
          <a:spcPct val="0"/>
        </a:spcAft>
        <a:defRPr sz="3200" b="1">
          <a:solidFill>
            <a:schemeClr val="tx2"/>
          </a:solidFill>
          <a:latin typeface="Arial Narrow" panose="020B0606020202030204" pitchFamily="34" charset="0"/>
        </a:defRPr>
      </a:lvl2pPr>
      <a:lvl3pPr algn="l" rtl="0" eaLnBrk="1" fontAlgn="base" hangingPunct="1">
        <a:spcBef>
          <a:spcPct val="0"/>
        </a:spcBef>
        <a:spcAft>
          <a:spcPct val="0"/>
        </a:spcAft>
        <a:defRPr sz="3200" b="1">
          <a:solidFill>
            <a:schemeClr val="tx2"/>
          </a:solidFill>
          <a:latin typeface="Arial Narrow" panose="020B0606020202030204" pitchFamily="34" charset="0"/>
        </a:defRPr>
      </a:lvl3pPr>
      <a:lvl4pPr algn="l" rtl="0" eaLnBrk="1" fontAlgn="base" hangingPunct="1">
        <a:spcBef>
          <a:spcPct val="0"/>
        </a:spcBef>
        <a:spcAft>
          <a:spcPct val="0"/>
        </a:spcAft>
        <a:defRPr sz="3200" b="1">
          <a:solidFill>
            <a:schemeClr val="tx2"/>
          </a:solidFill>
          <a:latin typeface="Arial Narrow" panose="020B0606020202030204" pitchFamily="34" charset="0"/>
        </a:defRPr>
      </a:lvl4pPr>
      <a:lvl5pPr algn="l" rtl="0" eaLnBrk="1" fontAlgn="base" hangingPunct="1">
        <a:spcBef>
          <a:spcPct val="0"/>
        </a:spcBef>
        <a:spcAft>
          <a:spcPct val="0"/>
        </a:spcAft>
        <a:defRPr sz="3200" b="1">
          <a:solidFill>
            <a:schemeClr val="tx2"/>
          </a:solidFill>
          <a:latin typeface="Arial Narrow" panose="020B0606020202030204" pitchFamily="34" charset="0"/>
        </a:defRPr>
      </a:lvl5pPr>
      <a:lvl6pPr marL="457200" algn="l" rtl="0" eaLnBrk="1" fontAlgn="base" hangingPunct="1">
        <a:spcBef>
          <a:spcPct val="0"/>
        </a:spcBef>
        <a:spcAft>
          <a:spcPct val="0"/>
        </a:spcAft>
        <a:defRPr sz="3200" b="1">
          <a:solidFill>
            <a:schemeClr val="tx2"/>
          </a:solidFill>
          <a:latin typeface="Arial Narrow" panose="020B0606020202030204" pitchFamily="34" charset="0"/>
        </a:defRPr>
      </a:lvl6pPr>
      <a:lvl7pPr marL="914400" algn="l" rtl="0" eaLnBrk="1" fontAlgn="base" hangingPunct="1">
        <a:spcBef>
          <a:spcPct val="0"/>
        </a:spcBef>
        <a:spcAft>
          <a:spcPct val="0"/>
        </a:spcAft>
        <a:defRPr sz="3200" b="1">
          <a:solidFill>
            <a:schemeClr val="tx2"/>
          </a:solidFill>
          <a:latin typeface="Arial Narrow" panose="020B0606020202030204" pitchFamily="34" charset="0"/>
        </a:defRPr>
      </a:lvl7pPr>
      <a:lvl8pPr marL="1371600" algn="l" rtl="0" eaLnBrk="1" fontAlgn="base" hangingPunct="1">
        <a:spcBef>
          <a:spcPct val="0"/>
        </a:spcBef>
        <a:spcAft>
          <a:spcPct val="0"/>
        </a:spcAft>
        <a:defRPr sz="3200" b="1">
          <a:solidFill>
            <a:schemeClr val="tx2"/>
          </a:solidFill>
          <a:latin typeface="Arial Narrow" panose="020B0606020202030204" pitchFamily="34" charset="0"/>
        </a:defRPr>
      </a:lvl8pPr>
      <a:lvl9pPr marL="1828800" algn="l" rtl="0" eaLnBrk="1" fontAlgn="base" hangingPunct="1">
        <a:spcBef>
          <a:spcPct val="0"/>
        </a:spcBef>
        <a:spcAft>
          <a:spcPct val="0"/>
        </a:spcAft>
        <a:defRPr sz="3200" b="1">
          <a:solidFill>
            <a:schemeClr val="tx2"/>
          </a:solidFill>
          <a:latin typeface="Arial Narrow" panose="020B0606020202030204" pitchFamily="34" charset="0"/>
        </a:defRPr>
      </a:lvl9pPr>
    </p:titleStyle>
    <p:bodyStyle>
      <a:lvl1pPr marL="460375" indent="-460375" algn="l" rtl="0" eaLnBrk="1" fontAlgn="base" hangingPunct="1">
        <a:spcBef>
          <a:spcPct val="0"/>
        </a:spcBef>
        <a:spcAft>
          <a:spcPct val="10000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1pPr>
      <a:lvl2pPr marL="860425" indent="-28575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203325"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Clr>
          <a:srgbClr val="D2492A"/>
        </a:buClr>
        <a:buFont typeface="Times"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571110"/>
          </a:xfrm>
          <a:prstGeom prst="rect">
            <a:avLst/>
          </a:prstGeom>
          <a:solidFill>
            <a:srgbClr val="0F8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680366"/>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2006064"/>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endParaRPr lang="en-US"/>
          </a:p>
        </p:txBody>
      </p:sp>
      <p:pic>
        <p:nvPicPr>
          <p:cNvPr id="8" name="Picture 7" descr="HQ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24453" y="6236936"/>
            <a:ext cx="919370" cy="474260"/>
          </a:xfrm>
          <a:prstGeom prst="rect">
            <a:avLst/>
          </a:prstGeom>
        </p:spPr>
      </p:pic>
      <p:pic>
        <p:nvPicPr>
          <p:cNvPr id="9" name="Picture 8" descr="CAHO.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22939" y="6301404"/>
            <a:ext cx="915959" cy="401188"/>
          </a:xfrm>
          <a:prstGeom prst="rect">
            <a:avLst/>
          </a:prstGeom>
        </p:spPr>
      </p:pic>
      <p:pic>
        <p:nvPicPr>
          <p:cNvPr id="10" name="Picture 9" descr="logo_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5426" y="150428"/>
            <a:ext cx="1252628" cy="273073"/>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5296" y="6530465"/>
            <a:ext cx="1583198" cy="146068"/>
          </a:xfrm>
          <a:prstGeom prst="rect">
            <a:avLst/>
          </a:prstGeom>
        </p:spPr>
      </p:pic>
      <p:sp>
        <p:nvSpPr>
          <p:cNvPr id="6" name="Slide Number Placeholder 5"/>
          <p:cNvSpPr>
            <a:spLocks noGrp="1"/>
          </p:cNvSpPr>
          <p:nvPr>
            <p:ph type="sldNum" sz="quarter" idx="4"/>
          </p:nvPr>
        </p:nvSpPr>
        <p:spPr>
          <a:xfrm>
            <a:off x="6710219" y="105338"/>
            <a:ext cx="2133600" cy="365125"/>
          </a:xfrm>
          <a:prstGeom prst="rect">
            <a:avLst/>
          </a:prstGeom>
        </p:spPr>
        <p:txBody>
          <a:bodyPr vert="horz" lIns="91440" tIns="45720" rIns="91440" bIns="45720" rtlCol="0" anchor="ctr"/>
          <a:lstStyle>
            <a:lvl1pPr algn="r">
              <a:defRPr sz="1200">
                <a:solidFill>
                  <a:srgbClr val="FFFFFF"/>
                </a:solidFill>
                <a:latin typeface="Arial"/>
                <a:cs typeface="Arial"/>
              </a:defRPr>
            </a:lvl1pPr>
          </a:lstStyle>
          <a:p>
            <a:pPr defTabSz="457200" eaLnBrk="1" fontAlgn="auto" hangingPunct="1">
              <a:spcBef>
                <a:spcPts val="0"/>
              </a:spcBef>
              <a:spcAft>
                <a:spcPts val="0"/>
              </a:spcAft>
            </a:pPr>
            <a:fld id="{C23EB4D8-C3C8-DB40-97E5-31C5483DCC46}" type="slidenum">
              <a:rPr lang="en-US" smtClean="0"/>
              <a:pPr defTabSz="457200" eaLnBrk="1" fontAlgn="auto" hangingPunct="1">
                <a:spcBef>
                  <a:spcPts val="0"/>
                </a:spcBef>
                <a:spcAft>
                  <a:spcPts val="0"/>
                </a:spcAft>
              </a:pPr>
              <a:t>‹#›</a:t>
            </a:fld>
            <a:endParaRPr lang="en-US" dirty="0"/>
          </a:p>
        </p:txBody>
      </p:sp>
    </p:spTree>
    <p:extLst>
      <p:ext uri="{BB962C8B-B14F-4D97-AF65-F5344CB8AC3E}">
        <p14:creationId xmlns:p14="http://schemas.microsoft.com/office/powerpoint/2010/main" val="206590060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hf hdr="0" ftr="0" dt="0"/>
  <p:txStyles>
    <p:titleStyle>
      <a:lvl1pPr algn="l" defTabSz="457189" rtl="0" eaLnBrk="1" latinLnBrk="0" hangingPunct="1">
        <a:spcBef>
          <a:spcPct val="0"/>
        </a:spcBef>
        <a:buNone/>
        <a:defRPr sz="4000" kern="1200">
          <a:solidFill>
            <a:schemeClr val="tx1"/>
          </a:solidFill>
          <a:latin typeface="Arial"/>
          <a:ea typeface="+mj-ea"/>
          <a:cs typeface="Arial"/>
        </a:defRPr>
      </a:lvl1pPr>
    </p:titleStyle>
    <p:bodyStyle>
      <a:lvl1pPr marL="342891" indent="-342891"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1pPr>
      <a:lvl2pPr marL="742932" indent="-28574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2pPr>
      <a:lvl3pPr marL="1142971" indent="-22859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571110"/>
          </a:xfrm>
          <a:prstGeom prst="rect">
            <a:avLst/>
          </a:prstGeom>
          <a:solidFill>
            <a:srgbClr val="0F8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680366"/>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2006042"/>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endParaRPr lang="en-US"/>
          </a:p>
        </p:txBody>
      </p:sp>
      <p:pic>
        <p:nvPicPr>
          <p:cNvPr id="8" name="Picture 7" descr="HQ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24453" y="6236936"/>
            <a:ext cx="919370" cy="474260"/>
          </a:xfrm>
          <a:prstGeom prst="rect">
            <a:avLst/>
          </a:prstGeom>
        </p:spPr>
      </p:pic>
      <p:pic>
        <p:nvPicPr>
          <p:cNvPr id="9" name="Picture 8" descr="CAHO.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22928" y="6301404"/>
            <a:ext cx="915959" cy="401188"/>
          </a:xfrm>
          <a:prstGeom prst="rect">
            <a:avLst/>
          </a:prstGeom>
        </p:spPr>
      </p:pic>
      <p:pic>
        <p:nvPicPr>
          <p:cNvPr id="10" name="Picture 9" descr="logo_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5426" y="150406"/>
            <a:ext cx="1252628" cy="273073"/>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5296" y="6530465"/>
            <a:ext cx="1583198" cy="146068"/>
          </a:xfrm>
          <a:prstGeom prst="rect">
            <a:avLst/>
          </a:prstGeom>
        </p:spPr>
      </p:pic>
      <p:sp>
        <p:nvSpPr>
          <p:cNvPr id="6" name="Slide Number Placeholder 5"/>
          <p:cNvSpPr>
            <a:spLocks noGrp="1"/>
          </p:cNvSpPr>
          <p:nvPr>
            <p:ph type="sldNum" sz="quarter" idx="4"/>
          </p:nvPr>
        </p:nvSpPr>
        <p:spPr>
          <a:xfrm>
            <a:off x="6710219" y="105316"/>
            <a:ext cx="2133600" cy="365125"/>
          </a:xfrm>
          <a:prstGeom prst="rect">
            <a:avLst/>
          </a:prstGeom>
        </p:spPr>
        <p:txBody>
          <a:bodyPr vert="horz" lIns="91440" tIns="45720" rIns="91440" bIns="45720" rtlCol="0" anchor="ctr"/>
          <a:lstStyle>
            <a:lvl1pPr algn="r">
              <a:defRPr sz="1200">
                <a:solidFill>
                  <a:srgbClr val="FFFFFF"/>
                </a:solidFill>
                <a:latin typeface="Arial"/>
                <a:cs typeface="Arial"/>
              </a:defRPr>
            </a:lvl1pPr>
          </a:lstStyle>
          <a:p>
            <a:pPr defTabSz="457200" eaLnBrk="1" fontAlgn="auto" hangingPunct="1">
              <a:spcBef>
                <a:spcPts val="0"/>
              </a:spcBef>
              <a:spcAft>
                <a:spcPts val="0"/>
              </a:spcAft>
            </a:pPr>
            <a:fld id="{C23EB4D8-C3C8-DB40-97E5-31C5483DCC46}" type="slidenum">
              <a:rPr lang="en-US" smtClean="0"/>
              <a:pPr defTabSz="457200" eaLnBrk="1" fontAlgn="auto" hangingPunct="1">
                <a:spcBef>
                  <a:spcPts val="0"/>
                </a:spcBef>
                <a:spcAft>
                  <a:spcPts val="0"/>
                </a:spcAft>
              </a:pPr>
              <a:t>‹#›</a:t>
            </a:fld>
            <a:endParaRPr lang="en-US" dirty="0"/>
          </a:p>
        </p:txBody>
      </p:sp>
    </p:spTree>
    <p:extLst>
      <p:ext uri="{BB962C8B-B14F-4D97-AF65-F5344CB8AC3E}">
        <p14:creationId xmlns:p14="http://schemas.microsoft.com/office/powerpoint/2010/main" val="303212856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2" r:id="rId3"/>
    <p:sldLayoutId id="2147483753" r:id="rId4"/>
  </p:sldLayoutIdLst>
  <p:hf hdr="0" ftr="0" dt="0"/>
  <p:txStyles>
    <p:titleStyle>
      <a:lvl1pPr algn="l" defTabSz="457189" rtl="0" eaLnBrk="1" latinLnBrk="0" hangingPunct="1">
        <a:spcBef>
          <a:spcPct val="0"/>
        </a:spcBef>
        <a:buNone/>
        <a:defRPr sz="4000" kern="1200">
          <a:solidFill>
            <a:schemeClr val="tx1"/>
          </a:solidFill>
          <a:latin typeface="Arial"/>
          <a:ea typeface="+mj-ea"/>
          <a:cs typeface="Arial"/>
        </a:defRPr>
      </a:lvl1pPr>
    </p:titleStyle>
    <p:bodyStyle>
      <a:lvl1pPr marL="342891" indent="-342891"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1pPr>
      <a:lvl2pPr marL="742932" indent="-28574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2pPr>
      <a:lvl3pPr marL="1142971" indent="-22859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571110"/>
          </a:xfrm>
          <a:prstGeom prst="rect">
            <a:avLst/>
          </a:prstGeom>
          <a:solidFill>
            <a:srgbClr val="0F8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680366"/>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2006032"/>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endParaRPr lang="en-US"/>
          </a:p>
        </p:txBody>
      </p:sp>
      <p:pic>
        <p:nvPicPr>
          <p:cNvPr id="8" name="Picture 7" descr="HQ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24453" y="6236936"/>
            <a:ext cx="919370" cy="474260"/>
          </a:xfrm>
          <a:prstGeom prst="rect">
            <a:avLst/>
          </a:prstGeom>
        </p:spPr>
      </p:pic>
      <p:pic>
        <p:nvPicPr>
          <p:cNvPr id="9" name="Picture 8" descr="CAHO.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22923" y="6301404"/>
            <a:ext cx="915959" cy="401188"/>
          </a:xfrm>
          <a:prstGeom prst="rect">
            <a:avLst/>
          </a:prstGeom>
        </p:spPr>
      </p:pic>
      <p:pic>
        <p:nvPicPr>
          <p:cNvPr id="10" name="Picture 9" descr="logo_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5426" y="150396"/>
            <a:ext cx="1252628" cy="273073"/>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5296" y="6530465"/>
            <a:ext cx="1583198" cy="146068"/>
          </a:xfrm>
          <a:prstGeom prst="rect">
            <a:avLst/>
          </a:prstGeom>
        </p:spPr>
      </p:pic>
      <p:sp>
        <p:nvSpPr>
          <p:cNvPr id="6" name="Slide Number Placeholder 5"/>
          <p:cNvSpPr>
            <a:spLocks noGrp="1"/>
          </p:cNvSpPr>
          <p:nvPr>
            <p:ph type="sldNum" sz="quarter" idx="4"/>
          </p:nvPr>
        </p:nvSpPr>
        <p:spPr>
          <a:xfrm>
            <a:off x="6710219" y="105306"/>
            <a:ext cx="2133600" cy="365125"/>
          </a:xfrm>
          <a:prstGeom prst="rect">
            <a:avLst/>
          </a:prstGeom>
        </p:spPr>
        <p:txBody>
          <a:bodyPr vert="horz" lIns="91440" tIns="45720" rIns="91440" bIns="45720" rtlCol="0" anchor="ctr"/>
          <a:lstStyle>
            <a:lvl1pPr algn="r">
              <a:defRPr sz="1200">
                <a:solidFill>
                  <a:srgbClr val="FFFFFF"/>
                </a:solidFill>
                <a:latin typeface="Arial"/>
                <a:cs typeface="Arial"/>
              </a:defRPr>
            </a:lvl1pPr>
          </a:lstStyle>
          <a:p>
            <a:pPr defTabSz="457200" eaLnBrk="1" fontAlgn="auto" hangingPunct="1">
              <a:spcBef>
                <a:spcPts val="0"/>
              </a:spcBef>
              <a:spcAft>
                <a:spcPts val="0"/>
              </a:spcAft>
            </a:pPr>
            <a:fld id="{C23EB4D8-C3C8-DB40-97E5-31C5483DCC46}" type="slidenum">
              <a:rPr lang="en-US" smtClean="0"/>
              <a:pPr defTabSz="457200" eaLnBrk="1" fontAlgn="auto" hangingPunct="1">
                <a:spcBef>
                  <a:spcPts val="0"/>
                </a:spcBef>
                <a:spcAft>
                  <a:spcPts val="0"/>
                </a:spcAft>
              </a:pPr>
              <a:t>‹#›</a:t>
            </a:fld>
            <a:endParaRPr lang="en-US" dirty="0"/>
          </a:p>
        </p:txBody>
      </p:sp>
    </p:spTree>
    <p:extLst>
      <p:ext uri="{BB962C8B-B14F-4D97-AF65-F5344CB8AC3E}">
        <p14:creationId xmlns:p14="http://schemas.microsoft.com/office/powerpoint/2010/main" val="208328232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hdr="0" ftr="0" dt="0"/>
  <p:txStyles>
    <p:titleStyle>
      <a:lvl1pPr algn="l" defTabSz="457189" rtl="0" eaLnBrk="1" latinLnBrk="0" hangingPunct="1">
        <a:spcBef>
          <a:spcPct val="0"/>
        </a:spcBef>
        <a:buNone/>
        <a:defRPr sz="4000" kern="1200">
          <a:solidFill>
            <a:schemeClr val="tx1"/>
          </a:solidFill>
          <a:latin typeface="Arial"/>
          <a:ea typeface="+mj-ea"/>
          <a:cs typeface="Arial"/>
        </a:defRPr>
      </a:lvl1pPr>
    </p:titleStyle>
    <p:bodyStyle>
      <a:lvl1pPr marL="342891" indent="-342891"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1pPr>
      <a:lvl2pPr marL="742932" indent="-28574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2pPr>
      <a:lvl3pPr marL="1142971" indent="-22859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571110"/>
          </a:xfrm>
          <a:prstGeom prst="rect">
            <a:avLst/>
          </a:prstGeom>
          <a:solidFill>
            <a:srgbClr val="0F8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680366"/>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2006006"/>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endParaRPr lang="en-US"/>
          </a:p>
        </p:txBody>
      </p:sp>
      <p:pic>
        <p:nvPicPr>
          <p:cNvPr id="8" name="Picture 7" descr="HQ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24453" y="6236936"/>
            <a:ext cx="919370" cy="474260"/>
          </a:xfrm>
          <a:prstGeom prst="rect">
            <a:avLst/>
          </a:prstGeom>
        </p:spPr>
      </p:pic>
      <p:pic>
        <p:nvPicPr>
          <p:cNvPr id="9" name="Picture 8" descr="CAHO.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22910" y="6301404"/>
            <a:ext cx="915959" cy="401188"/>
          </a:xfrm>
          <a:prstGeom prst="rect">
            <a:avLst/>
          </a:prstGeom>
        </p:spPr>
      </p:pic>
      <p:pic>
        <p:nvPicPr>
          <p:cNvPr id="10" name="Picture 9" descr="logo_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5426" y="150370"/>
            <a:ext cx="1252628" cy="273073"/>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5296" y="6530465"/>
            <a:ext cx="1583198" cy="146068"/>
          </a:xfrm>
          <a:prstGeom prst="rect">
            <a:avLst/>
          </a:prstGeom>
        </p:spPr>
      </p:pic>
      <p:sp>
        <p:nvSpPr>
          <p:cNvPr id="6" name="Slide Number Placeholder 5"/>
          <p:cNvSpPr>
            <a:spLocks noGrp="1"/>
          </p:cNvSpPr>
          <p:nvPr>
            <p:ph type="sldNum" sz="quarter" idx="4"/>
          </p:nvPr>
        </p:nvSpPr>
        <p:spPr>
          <a:xfrm>
            <a:off x="6710219" y="105280"/>
            <a:ext cx="2133600" cy="365125"/>
          </a:xfrm>
          <a:prstGeom prst="rect">
            <a:avLst/>
          </a:prstGeom>
        </p:spPr>
        <p:txBody>
          <a:bodyPr vert="horz" lIns="91440" tIns="45720" rIns="91440" bIns="45720" rtlCol="0" anchor="ctr"/>
          <a:lstStyle>
            <a:lvl1pPr algn="r">
              <a:defRPr sz="1200">
                <a:solidFill>
                  <a:srgbClr val="FFFFFF"/>
                </a:solidFill>
                <a:latin typeface="Arial"/>
                <a:cs typeface="Arial"/>
              </a:defRPr>
            </a:lvl1pPr>
          </a:lstStyle>
          <a:p>
            <a:pPr defTabSz="457200" eaLnBrk="1" fontAlgn="auto" hangingPunct="1">
              <a:spcBef>
                <a:spcPts val="0"/>
              </a:spcBef>
              <a:spcAft>
                <a:spcPts val="0"/>
              </a:spcAft>
            </a:pPr>
            <a:fld id="{C23EB4D8-C3C8-DB40-97E5-31C5483DCC46}" type="slidenum">
              <a:rPr lang="en-US" smtClean="0"/>
              <a:pPr defTabSz="457200" eaLnBrk="1" fontAlgn="auto" hangingPunct="1">
                <a:spcBef>
                  <a:spcPts val="0"/>
                </a:spcBef>
                <a:spcAft>
                  <a:spcPts val="0"/>
                </a:spcAft>
              </a:pPr>
              <a:t>‹#›</a:t>
            </a:fld>
            <a:endParaRPr lang="en-US" dirty="0"/>
          </a:p>
        </p:txBody>
      </p:sp>
    </p:spTree>
    <p:extLst>
      <p:ext uri="{BB962C8B-B14F-4D97-AF65-F5344CB8AC3E}">
        <p14:creationId xmlns:p14="http://schemas.microsoft.com/office/powerpoint/2010/main" val="422069146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hdr="0" ftr="0" dt="0"/>
  <p:txStyles>
    <p:titleStyle>
      <a:lvl1pPr algn="l" defTabSz="457189" rtl="0" eaLnBrk="1" latinLnBrk="0" hangingPunct="1">
        <a:spcBef>
          <a:spcPct val="0"/>
        </a:spcBef>
        <a:buNone/>
        <a:defRPr sz="4000" kern="1200">
          <a:solidFill>
            <a:schemeClr val="tx1"/>
          </a:solidFill>
          <a:latin typeface="Arial"/>
          <a:ea typeface="+mj-ea"/>
          <a:cs typeface="Arial"/>
        </a:defRPr>
      </a:lvl1pPr>
    </p:titleStyle>
    <p:bodyStyle>
      <a:lvl1pPr marL="342891" indent="-342891"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1pPr>
      <a:lvl2pPr marL="742932" indent="-28574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2pPr>
      <a:lvl3pPr marL="1142971" indent="-22859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571110"/>
          </a:xfrm>
          <a:prstGeom prst="rect">
            <a:avLst/>
          </a:prstGeom>
          <a:solidFill>
            <a:srgbClr val="0F8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680366"/>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2005998"/>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endParaRPr lang="en-US"/>
          </a:p>
        </p:txBody>
      </p:sp>
      <p:pic>
        <p:nvPicPr>
          <p:cNvPr id="8" name="Picture 7" descr="HQ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24453" y="6236936"/>
            <a:ext cx="919370" cy="474260"/>
          </a:xfrm>
          <a:prstGeom prst="rect">
            <a:avLst/>
          </a:prstGeom>
        </p:spPr>
      </p:pic>
      <p:pic>
        <p:nvPicPr>
          <p:cNvPr id="9" name="Picture 8" descr="CAHO.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22906" y="6301404"/>
            <a:ext cx="915959" cy="401188"/>
          </a:xfrm>
          <a:prstGeom prst="rect">
            <a:avLst/>
          </a:prstGeom>
        </p:spPr>
      </p:pic>
      <p:pic>
        <p:nvPicPr>
          <p:cNvPr id="10" name="Picture 9" descr="logo_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5426" y="150362"/>
            <a:ext cx="1252628" cy="273073"/>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5296" y="6530465"/>
            <a:ext cx="1583198" cy="146068"/>
          </a:xfrm>
          <a:prstGeom prst="rect">
            <a:avLst/>
          </a:prstGeom>
        </p:spPr>
      </p:pic>
      <p:sp>
        <p:nvSpPr>
          <p:cNvPr id="6" name="Slide Number Placeholder 5"/>
          <p:cNvSpPr>
            <a:spLocks noGrp="1"/>
          </p:cNvSpPr>
          <p:nvPr>
            <p:ph type="sldNum" sz="quarter" idx="4"/>
          </p:nvPr>
        </p:nvSpPr>
        <p:spPr>
          <a:xfrm>
            <a:off x="6710219" y="105272"/>
            <a:ext cx="2133600" cy="365125"/>
          </a:xfrm>
          <a:prstGeom prst="rect">
            <a:avLst/>
          </a:prstGeom>
        </p:spPr>
        <p:txBody>
          <a:bodyPr vert="horz" lIns="91440" tIns="45720" rIns="91440" bIns="45720" rtlCol="0" anchor="ctr"/>
          <a:lstStyle>
            <a:lvl1pPr algn="r">
              <a:defRPr sz="1200">
                <a:solidFill>
                  <a:srgbClr val="FFFFFF"/>
                </a:solidFill>
                <a:latin typeface="Arial"/>
                <a:cs typeface="Arial"/>
              </a:defRPr>
            </a:lvl1pPr>
          </a:lstStyle>
          <a:p>
            <a:pPr defTabSz="457200" eaLnBrk="1" fontAlgn="auto" hangingPunct="1">
              <a:spcBef>
                <a:spcPts val="0"/>
              </a:spcBef>
              <a:spcAft>
                <a:spcPts val="0"/>
              </a:spcAft>
            </a:pPr>
            <a:fld id="{C23EB4D8-C3C8-DB40-97E5-31C5483DCC46}" type="slidenum">
              <a:rPr lang="en-US" smtClean="0"/>
              <a:pPr defTabSz="457200" eaLnBrk="1" fontAlgn="auto" hangingPunct="1">
                <a:spcBef>
                  <a:spcPts val="0"/>
                </a:spcBef>
                <a:spcAft>
                  <a:spcPts val="0"/>
                </a:spcAft>
              </a:pPr>
              <a:t>‹#›</a:t>
            </a:fld>
            <a:endParaRPr lang="en-US" dirty="0"/>
          </a:p>
        </p:txBody>
      </p:sp>
    </p:spTree>
    <p:extLst>
      <p:ext uri="{BB962C8B-B14F-4D97-AF65-F5344CB8AC3E}">
        <p14:creationId xmlns:p14="http://schemas.microsoft.com/office/powerpoint/2010/main" val="309740716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Lst>
  <p:hf hdr="0" ftr="0" dt="0"/>
  <p:txStyles>
    <p:titleStyle>
      <a:lvl1pPr algn="l" defTabSz="457189" rtl="0" eaLnBrk="1" latinLnBrk="0" hangingPunct="1">
        <a:spcBef>
          <a:spcPct val="0"/>
        </a:spcBef>
        <a:buNone/>
        <a:defRPr sz="4000" kern="1200">
          <a:solidFill>
            <a:schemeClr val="tx1"/>
          </a:solidFill>
          <a:latin typeface="Arial"/>
          <a:ea typeface="+mj-ea"/>
          <a:cs typeface="Arial"/>
        </a:defRPr>
      </a:lvl1pPr>
    </p:titleStyle>
    <p:bodyStyle>
      <a:lvl1pPr marL="342891" indent="-342891"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1pPr>
      <a:lvl2pPr marL="742932" indent="-28574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2pPr>
      <a:lvl3pPr marL="1142971" indent="-22859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571110"/>
          </a:xfrm>
          <a:prstGeom prst="rect">
            <a:avLst/>
          </a:prstGeom>
          <a:solidFill>
            <a:srgbClr val="0F8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680366"/>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2005986"/>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endParaRPr lang="en-US"/>
          </a:p>
        </p:txBody>
      </p:sp>
      <p:pic>
        <p:nvPicPr>
          <p:cNvPr id="8" name="Picture 7" descr="HQ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24453" y="6236936"/>
            <a:ext cx="919370" cy="474260"/>
          </a:xfrm>
          <a:prstGeom prst="rect">
            <a:avLst/>
          </a:prstGeom>
        </p:spPr>
      </p:pic>
      <p:pic>
        <p:nvPicPr>
          <p:cNvPr id="9" name="Picture 8" descr="CAHO.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22900" y="6301404"/>
            <a:ext cx="915959" cy="401188"/>
          </a:xfrm>
          <a:prstGeom prst="rect">
            <a:avLst/>
          </a:prstGeom>
        </p:spPr>
      </p:pic>
      <p:pic>
        <p:nvPicPr>
          <p:cNvPr id="10" name="Picture 9" descr="logo_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5426" y="150350"/>
            <a:ext cx="1252628" cy="273073"/>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5296" y="6530465"/>
            <a:ext cx="1583198" cy="146068"/>
          </a:xfrm>
          <a:prstGeom prst="rect">
            <a:avLst/>
          </a:prstGeom>
        </p:spPr>
      </p:pic>
      <p:sp>
        <p:nvSpPr>
          <p:cNvPr id="6" name="Slide Number Placeholder 5"/>
          <p:cNvSpPr>
            <a:spLocks noGrp="1"/>
          </p:cNvSpPr>
          <p:nvPr>
            <p:ph type="sldNum" sz="quarter" idx="4"/>
          </p:nvPr>
        </p:nvSpPr>
        <p:spPr>
          <a:xfrm>
            <a:off x="6710219" y="105260"/>
            <a:ext cx="2133600" cy="365125"/>
          </a:xfrm>
          <a:prstGeom prst="rect">
            <a:avLst/>
          </a:prstGeom>
        </p:spPr>
        <p:txBody>
          <a:bodyPr vert="horz" lIns="91440" tIns="45720" rIns="91440" bIns="45720" rtlCol="0" anchor="ctr"/>
          <a:lstStyle>
            <a:lvl1pPr algn="r">
              <a:defRPr sz="1200">
                <a:solidFill>
                  <a:srgbClr val="FFFFFF"/>
                </a:solidFill>
                <a:latin typeface="Arial"/>
                <a:cs typeface="Arial"/>
              </a:defRPr>
            </a:lvl1pPr>
          </a:lstStyle>
          <a:p>
            <a:pPr defTabSz="457200" eaLnBrk="1" fontAlgn="auto" hangingPunct="1">
              <a:spcBef>
                <a:spcPts val="0"/>
              </a:spcBef>
              <a:spcAft>
                <a:spcPts val="0"/>
              </a:spcAft>
            </a:pPr>
            <a:fld id="{C23EB4D8-C3C8-DB40-97E5-31C5483DCC46}" type="slidenum">
              <a:rPr lang="en-US" smtClean="0"/>
              <a:pPr defTabSz="457200" eaLnBrk="1" fontAlgn="auto" hangingPunct="1">
                <a:spcBef>
                  <a:spcPts val="0"/>
                </a:spcBef>
                <a:spcAft>
                  <a:spcPts val="0"/>
                </a:spcAft>
              </a:pPr>
              <a:t>‹#›</a:t>
            </a:fld>
            <a:endParaRPr lang="en-US" dirty="0"/>
          </a:p>
        </p:txBody>
      </p:sp>
    </p:spTree>
    <p:extLst>
      <p:ext uri="{BB962C8B-B14F-4D97-AF65-F5344CB8AC3E}">
        <p14:creationId xmlns:p14="http://schemas.microsoft.com/office/powerpoint/2010/main" val="64338440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Lst>
  <p:hf hdr="0" ftr="0" dt="0"/>
  <p:txStyles>
    <p:titleStyle>
      <a:lvl1pPr algn="l" defTabSz="457189" rtl="0" eaLnBrk="1" latinLnBrk="0" hangingPunct="1">
        <a:spcBef>
          <a:spcPct val="0"/>
        </a:spcBef>
        <a:buNone/>
        <a:defRPr sz="4000" kern="1200">
          <a:solidFill>
            <a:schemeClr val="tx1"/>
          </a:solidFill>
          <a:latin typeface="Arial"/>
          <a:ea typeface="+mj-ea"/>
          <a:cs typeface="Arial"/>
        </a:defRPr>
      </a:lvl1pPr>
    </p:titleStyle>
    <p:bodyStyle>
      <a:lvl1pPr marL="342891" indent="-342891"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1pPr>
      <a:lvl2pPr marL="742932" indent="-28574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2pPr>
      <a:lvl3pPr marL="1142971" indent="-22859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571110"/>
          </a:xfrm>
          <a:prstGeom prst="rect">
            <a:avLst/>
          </a:prstGeom>
          <a:solidFill>
            <a:srgbClr val="0F80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457200" y="680366"/>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200597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endParaRPr lang="en-US"/>
          </a:p>
        </p:txBody>
      </p:sp>
      <p:pic>
        <p:nvPicPr>
          <p:cNvPr id="8" name="Picture 7" descr="HQ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924453" y="6236936"/>
            <a:ext cx="919370" cy="474260"/>
          </a:xfrm>
          <a:prstGeom prst="rect">
            <a:avLst/>
          </a:prstGeom>
        </p:spPr>
      </p:pic>
      <p:pic>
        <p:nvPicPr>
          <p:cNvPr id="9" name="Picture 8" descr="CAHO.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22892" y="6301404"/>
            <a:ext cx="915959" cy="401188"/>
          </a:xfrm>
          <a:prstGeom prst="rect">
            <a:avLst/>
          </a:prstGeom>
        </p:spPr>
      </p:pic>
      <p:pic>
        <p:nvPicPr>
          <p:cNvPr id="10" name="Picture 9" descr="logo_whit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5426" y="150334"/>
            <a:ext cx="1252628" cy="273073"/>
          </a:xfrm>
          <a:prstGeom prst="rect">
            <a:avLst/>
          </a:prstGeom>
        </p:spPr>
      </p:pic>
      <p:pic>
        <p:nvPicPr>
          <p:cNvPr id="12" name="Picture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5296" y="6530465"/>
            <a:ext cx="1583198" cy="146068"/>
          </a:xfrm>
          <a:prstGeom prst="rect">
            <a:avLst/>
          </a:prstGeom>
        </p:spPr>
      </p:pic>
      <p:sp>
        <p:nvSpPr>
          <p:cNvPr id="6" name="Slide Number Placeholder 5"/>
          <p:cNvSpPr>
            <a:spLocks noGrp="1"/>
          </p:cNvSpPr>
          <p:nvPr>
            <p:ph type="sldNum" sz="quarter" idx="4"/>
          </p:nvPr>
        </p:nvSpPr>
        <p:spPr>
          <a:xfrm>
            <a:off x="6710219" y="105244"/>
            <a:ext cx="2133600" cy="365125"/>
          </a:xfrm>
          <a:prstGeom prst="rect">
            <a:avLst/>
          </a:prstGeom>
        </p:spPr>
        <p:txBody>
          <a:bodyPr vert="horz" lIns="91440" tIns="45720" rIns="91440" bIns="45720" rtlCol="0" anchor="ctr"/>
          <a:lstStyle>
            <a:lvl1pPr algn="r">
              <a:defRPr sz="1200">
                <a:solidFill>
                  <a:srgbClr val="FFFFFF"/>
                </a:solidFill>
                <a:latin typeface="Arial"/>
                <a:cs typeface="Arial"/>
              </a:defRPr>
            </a:lvl1pPr>
          </a:lstStyle>
          <a:p>
            <a:pPr defTabSz="457200" eaLnBrk="1" fontAlgn="auto" hangingPunct="1">
              <a:spcBef>
                <a:spcPts val="0"/>
              </a:spcBef>
              <a:spcAft>
                <a:spcPts val="0"/>
              </a:spcAft>
            </a:pPr>
            <a:fld id="{C23EB4D8-C3C8-DB40-97E5-31C5483DCC46}" type="slidenum">
              <a:rPr lang="en-US" smtClean="0"/>
              <a:pPr defTabSz="457200" eaLnBrk="1" fontAlgn="auto" hangingPunct="1">
                <a:spcBef>
                  <a:spcPts val="0"/>
                </a:spcBef>
                <a:spcAft>
                  <a:spcPts val="0"/>
                </a:spcAft>
              </a:pPr>
              <a:t>‹#›</a:t>
            </a:fld>
            <a:endParaRPr lang="en-US" dirty="0"/>
          </a:p>
        </p:txBody>
      </p:sp>
    </p:spTree>
    <p:extLst>
      <p:ext uri="{BB962C8B-B14F-4D97-AF65-F5344CB8AC3E}">
        <p14:creationId xmlns:p14="http://schemas.microsoft.com/office/powerpoint/2010/main" val="395488755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Lst>
  <p:hf hdr="0" ftr="0" dt="0"/>
  <p:txStyles>
    <p:titleStyle>
      <a:lvl1pPr algn="l" defTabSz="457189" rtl="0" eaLnBrk="1" latinLnBrk="0" hangingPunct="1">
        <a:spcBef>
          <a:spcPct val="0"/>
        </a:spcBef>
        <a:buNone/>
        <a:defRPr sz="4000" kern="1200">
          <a:solidFill>
            <a:schemeClr val="tx1"/>
          </a:solidFill>
          <a:latin typeface="Arial"/>
          <a:ea typeface="+mj-ea"/>
          <a:cs typeface="Arial"/>
        </a:defRPr>
      </a:lvl1pPr>
    </p:titleStyle>
    <p:bodyStyle>
      <a:lvl1pPr marL="342891" indent="-342891"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1pPr>
      <a:lvl2pPr marL="742932" indent="-28574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2pPr>
      <a:lvl3pPr marL="1142971" indent="-22859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http://www.isaec.org/isaec-registration.html" TargetMode="External"/><Relationship Id="rId7" Type="http://schemas.openxmlformats.org/officeDocument/2006/relationships/hyperlink" Target="mailto:MSK_CentralIntake@lhsc.on.ca"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mailto:Ravi.Rastogi@lhsc.on.ca" TargetMode="External"/><Relationship Id="rId5" Type="http://schemas.openxmlformats.org/officeDocument/2006/relationships/hyperlink" Target="mailto:Rhonda.Butler@lhsc.on.ca" TargetMode="External"/><Relationship Id="rId4" Type="http://schemas.openxmlformats.org/officeDocument/2006/relationships/hyperlink" Target="mailto:Tatiana.Jevremovic@lhsc.on.c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8" Type="http://schemas.openxmlformats.org/officeDocument/2006/relationships/hyperlink" Target="http://www.bing.com/images/search?q=decision+support+icon&amp;view=detailv2&amp;&amp;id=143DA60572220C822F63853476506CD116156A9D&amp;selectedIndex=11&amp;ccid=XQBOLHQL&amp;simid=607995623207797979&amp;thid=OIP.M5d004e2c740bca60410d1fe54077811bo0" TargetMode="External"/><Relationship Id="rId3" Type="http://schemas.openxmlformats.org/officeDocument/2006/relationships/hyperlink" Target="http://www.bing.com/images/search?q=person+icon&amp;view=detailv2&amp;&amp;id=73623577FAC32828F8A5F309D0672D56A907B3E6&amp;selectedIndex=9&amp;ccid=bUvHghmM&amp;simid=608017677863354972&amp;thid=OIP.M6d4bc782198ce79ebf6e4b5215e2db3bo0" TargetMode="External"/><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6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isaec.org/isaec-registration.html"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0" dirty="0" smtClean="0"/>
              <a:t>South West MSK Rapid </a:t>
            </a:r>
            <a:r>
              <a:rPr lang="en-US" sz="4400" b="0" smtClean="0"/>
              <a:t>Access Clinics </a:t>
            </a:r>
            <a:endParaRPr lang="en-US" sz="4400" b="0" dirty="0"/>
          </a:p>
        </p:txBody>
      </p:sp>
      <p:sp>
        <p:nvSpPr>
          <p:cNvPr id="3" name="Subtitle 2"/>
          <p:cNvSpPr>
            <a:spLocks noGrp="1"/>
          </p:cNvSpPr>
          <p:nvPr>
            <p:ph type="subTitle" idx="1"/>
          </p:nvPr>
        </p:nvSpPr>
        <p:spPr>
          <a:xfrm>
            <a:off x="0" y="3675417"/>
            <a:ext cx="9144000" cy="1584325"/>
          </a:xfrm>
        </p:spPr>
        <p:txBody>
          <a:bodyPr/>
          <a:lstStyle/>
          <a:p>
            <a:r>
              <a:rPr lang="en-US" dirty="0" smtClean="0"/>
              <a:t>Primary Care Webinar</a:t>
            </a:r>
          </a:p>
          <a:p>
            <a:r>
              <a:rPr lang="en-US" dirty="0" smtClean="0"/>
              <a:t>March 28, 2019</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491" y="233681"/>
            <a:ext cx="2835564" cy="1015580"/>
          </a:xfrm>
          <a:prstGeom prst="rect">
            <a:avLst/>
          </a:prstGeom>
        </p:spPr>
      </p:pic>
      <p:cxnSp>
        <p:nvCxnSpPr>
          <p:cNvPr id="9" name="Straight Connector 8"/>
          <p:cNvCxnSpPr/>
          <p:nvPr/>
        </p:nvCxnSpPr>
        <p:spPr bwMode="auto">
          <a:xfrm>
            <a:off x="397934" y="3468285"/>
            <a:ext cx="8432800" cy="0"/>
          </a:xfrm>
          <a:prstGeom prst="line">
            <a:avLst/>
          </a:prstGeom>
          <a:solidFill>
            <a:schemeClr val="accent1"/>
          </a:solidFill>
          <a:ln w="9525" cap="flat" cmpd="sng" algn="ctr">
            <a:solidFill>
              <a:srgbClr val="D2492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75570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343535"/>
            <a:ext cx="7772400" cy="914400"/>
          </a:xfrm>
        </p:spPr>
        <p:txBody>
          <a:bodyPr/>
          <a:lstStyle/>
          <a:p>
            <a:r>
              <a:rPr lang="en-US" dirty="0" smtClean="0"/>
              <a:t>Key Dates:</a:t>
            </a:r>
            <a:endParaRPr lang="en-US" dirty="0"/>
          </a:p>
        </p:txBody>
      </p:sp>
      <p:sp>
        <p:nvSpPr>
          <p:cNvPr id="3" name="Content Placeholder 2"/>
          <p:cNvSpPr>
            <a:spLocks noGrp="1"/>
          </p:cNvSpPr>
          <p:nvPr>
            <p:ph idx="1"/>
          </p:nvPr>
        </p:nvSpPr>
        <p:spPr>
          <a:xfrm>
            <a:off x="127000" y="1109984"/>
            <a:ext cx="9017000" cy="5544819"/>
          </a:xfrm>
        </p:spPr>
        <p:txBody>
          <a:bodyPr/>
          <a:lstStyle/>
          <a:p>
            <a:r>
              <a:rPr lang="en-US" sz="1800" b="1" dirty="0" smtClean="0"/>
              <a:t>February 28, 2019:  </a:t>
            </a:r>
            <a:r>
              <a:rPr lang="en-US" sz="1800" dirty="0" smtClean="0"/>
              <a:t>Referral </a:t>
            </a:r>
            <a:r>
              <a:rPr lang="en-US" sz="1800" dirty="0"/>
              <a:t>forms will be available through a) </a:t>
            </a:r>
            <a:r>
              <a:rPr lang="en-US" sz="1800" dirty="0" smtClean="0"/>
              <a:t>ISAEC </a:t>
            </a:r>
            <a:r>
              <a:rPr lang="en-US" sz="1800" dirty="0"/>
              <a:t>Operations, once the ISAEC (Low Back Pain) module is completed and b) the Hip and Knee referral form will be available online at  http://www.swpca.ca/  under the EMR resources tab</a:t>
            </a:r>
            <a:r>
              <a:rPr lang="en-US" sz="1800" b="1" dirty="0"/>
              <a:t>.</a:t>
            </a:r>
          </a:p>
          <a:p>
            <a:r>
              <a:rPr lang="en-US" sz="1800" b="1" dirty="0" smtClean="0"/>
              <a:t>March 29, 2019</a:t>
            </a:r>
            <a:r>
              <a:rPr lang="en-US" sz="1800" dirty="0" smtClean="0"/>
              <a:t>:  App. 50 wait listed patients experiencing low back pain or osteoarthritis will have been assessed.</a:t>
            </a:r>
          </a:p>
          <a:p>
            <a:r>
              <a:rPr lang="en-US" b="1" dirty="0" smtClean="0">
                <a:solidFill>
                  <a:srgbClr val="D2492A"/>
                </a:solidFill>
              </a:rPr>
              <a:t>Monday, April 15, 2019</a:t>
            </a:r>
            <a:r>
              <a:rPr lang="en-US" dirty="0" smtClean="0">
                <a:solidFill>
                  <a:srgbClr val="D2492A"/>
                </a:solidFill>
              </a:rPr>
              <a:t>:    </a:t>
            </a:r>
          </a:p>
          <a:p>
            <a:pPr marL="1031875" lvl="1" indent="-457200">
              <a:buFont typeface="+mj-lt"/>
              <a:buAutoNum type="arabicPeriod"/>
            </a:pPr>
            <a:r>
              <a:rPr lang="en-US" sz="1800" dirty="0" smtClean="0"/>
              <a:t>All Primary Care Providers use new referral forms and submit to Central Intake.</a:t>
            </a:r>
          </a:p>
          <a:p>
            <a:pPr marL="1031875" lvl="1" indent="-457200">
              <a:buFont typeface="+mj-lt"/>
              <a:buAutoNum type="arabicPeriod"/>
            </a:pPr>
            <a:r>
              <a:rPr lang="en-US" sz="1800" dirty="0" smtClean="0"/>
              <a:t>Surgeon Offices may return referrals to Primary Care that should be redirected to             Central Intake. </a:t>
            </a:r>
          </a:p>
          <a:p>
            <a:pPr marL="574675" lvl="1" indent="0">
              <a:buNone/>
            </a:pPr>
            <a:endParaRPr lang="en-US" sz="1800" dirty="0" smtClean="0"/>
          </a:p>
          <a:p>
            <a:pPr marL="517525" indent="-342900"/>
            <a:r>
              <a:rPr lang="en-US" sz="1800" b="1" dirty="0" smtClean="0"/>
              <a:t>June 30, 2019:</a:t>
            </a:r>
            <a:r>
              <a:rPr lang="en-US" sz="1800" dirty="0" smtClean="0"/>
              <a:t>  Target date for completion of 20 minute, ISAEC learning module by                            Primary Care Providers.</a:t>
            </a:r>
            <a:endParaRPr lang="en-US" sz="1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227" y="2576408"/>
            <a:ext cx="22860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282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976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529" y="385669"/>
            <a:ext cx="8856133" cy="914400"/>
          </a:xfrm>
        </p:spPr>
        <p:txBody>
          <a:bodyPr/>
          <a:lstStyle/>
          <a:p>
            <a:r>
              <a:rPr lang="en-US" dirty="0" smtClean="0"/>
              <a:t>What’s Next For You, Our Primary Care Partners</a:t>
            </a:r>
            <a:endParaRPr lang="en-US" dirty="0"/>
          </a:p>
        </p:txBody>
      </p:sp>
      <p:sp>
        <p:nvSpPr>
          <p:cNvPr id="4" name="Content Placeholder 3"/>
          <p:cNvSpPr>
            <a:spLocks noGrp="1"/>
          </p:cNvSpPr>
          <p:nvPr>
            <p:ph idx="1"/>
          </p:nvPr>
        </p:nvSpPr>
        <p:spPr>
          <a:xfrm>
            <a:off x="157880" y="864104"/>
            <a:ext cx="8796866" cy="5850461"/>
          </a:xfrm>
        </p:spPr>
        <p:txBody>
          <a:bodyPr/>
          <a:lstStyle/>
          <a:p>
            <a:pPr marL="0" lvl="0" indent="0">
              <a:spcBef>
                <a:spcPts val="0"/>
              </a:spcBef>
              <a:spcAft>
                <a:spcPts val="0"/>
              </a:spcAft>
              <a:buNone/>
              <a:tabLst>
                <a:tab pos="540385" algn="l"/>
              </a:tabLst>
            </a:pPr>
            <a:r>
              <a:rPr lang="en-US" dirty="0" smtClean="0">
                <a:solidFill>
                  <a:srgbClr val="000000"/>
                </a:solidFill>
                <a:latin typeface="+mj-lt"/>
                <a:ea typeface="Cambria"/>
                <a:cs typeface="Arial"/>
              </a:rPr>
              <a:t>  1</a:t>
            </a:r>
            <a:r>
              <a:rPr lang="en-US" dirty="0" smtClean="0">
                <a:solidFill>
                  <a:srgbClr val="000000"/>
                </a:solidFill>
                <a:latin typeface="Arial"/>
                <a:ea typeface="Cambria"/>
                <a:cs typeface="Arial"/>
              </a:rPr>
              <a:t>.   Go to </a:t>
            </a:r>
            <a:r>
              <a:rPr lang="en-CA" sz="1800" u="sng" dirty="0">
                <a:solidFill>
                  <a:srgbClr val="0000FF"/>
                </a:solidFill>
                <a:latin typeface="Calibri"/>
                <a:ea typeface="Calibri"/>
                <a:cs typeface="Times New Roman"/>
                <a:hlinkClick r:id="rId3"/>
              </a:rPr>
              <a:t>http://www.isaec.org/isaec-registration.html</a:t>
            </a:r>
            <a:r>
              <a:rPr lang="en-US" dirty="0" smtClean="0">
                <a:solidFill>
                  <a:srgbClr val="000000"/>
                </a:solidFill>
                <a:latin typeface="Arial"/>
                <a:ea typeface="Cambria"/>
                <a:cs typeface="Arial"/>
              </a:rPr>
              <a:t> to s</a:t>
            </a:r>
            <a:r>
              <a:rPr lang="en-US" dirty="0" smtClean="0">
                <a:solidFill>
                  <a:srgbClr val="000000"/>
                </a:solidFill>
                <a:latin typeface="+mj-lt"/>
                <a:ea typeface="Cambria"/>
                <a:cs typeface="Arial"/>
              </a:rPr>
              <a:t>ubmit your ISAEC registration 	and complete the 20 minute, online </a:t>
            </a:r>
            <a:r>
              <a:rPr lang="en-US" dirty="0">
                <a:solidFill>
                  <a:srgbClr val="000000"/>
                </a:solidFill>
                <a:latin typeface="+mj-lt"/>
                <a:ea typeface="Cambria"/>
                <a:cs typeface="Arial"/>
              </a:rPr>
              <a:t>training </a:t>
            </a:r>
            <a:r>
              <a:rPr lang="en-US" dirty="0" smtClean="0">
                <a:solidFill>
                  <a:srgbClr val="000000"/>
                </a:solidFill>
                <a:latin typeface="+mj-lt"/>
                <a:ea typeface="Cambria"/>
                <a:cs typeface="Arial"/>
              </a:rPr>
              <a:t>module.   </a:t>
            </a:r>
          </a:p>
          <a:p>
            <a:pPr marL="0" lvl="0" indent="0">
              <a:spcBef>
                <a:spcPts val="0"/>
              </a:spcBef>
              <a:spcAft>
                <a:spcPts val="0"/>
              </a:spcAft>
              <a:buNone/>
              <a:tabLst>
                <a:tab pos="540385" algn="l"/>
              </a:tabLst>
            </a:pPr>
            <a:r>
              <a:rPr lang="en-US" dirty="0" smtClean="0">
                <a:solidFill>
                  <a:srgbClr val="000000"/>
                </a:solidFill>
                <a:latin typeface="+mj-lt"/>
                <a:ea typeface="Cambria"/>
                <a:cs typeface="Arial"/>
              </a:rPr>
              <a:t> </a:t>
            </a:r>
            <a:endParaRPr lang="en-US" dirty="0">
              <a:solidFill>
                <a:srgbClr val="000000"/>
              </a:solidFill>
              <a:latin typeface="+mj-lt"/>
              <a:ea typeface="Cambria"/>
              <a:cs typeface="Arial"/>
            </a:endParaRPr>
          </a:p>
          <a:p>
            <a:pPr marL="0" lvl="0" indent="0">
              <a:spcBef>
                <a:spcPts val="0"/>
              </a:spcBef>
              <a:spcAft>
                <a:spcPts val="0"/>
              </a:spcAft>
              <a:buNone/>
              <a:tabLst>
                <a:tab pos="540385" algn="l"/>
              </a:tabLst>
            </a:pPr>
            <a:r>
              <a:rPr lang="en-US" dirty="0" smtClean="0">
                <a:solidFill>
                  <a:srgbClr val="000000"/>
                </a:solidFill>
                <a:latin typeface="+mj-lt"/>
                <a:ea typeface="Cambria"/>
                <a:cs typeface="Arial"/>
              </a:rPr>
              <a:t>   2.    </a:t>
            </a:r>
            <a:r>
              <a:rPr lang="en-US" b="1" dirty="0" smtClean="0">
                <a:solidFill>
                  <a:srgbClr val="000000"/>
                </a:solidFill>
                <a:latin typeface="+mj-lt"/>
                <a:ea typeface="Cambria"/>
                <a:cs typeface="Arial"/>
              </a:rPr>
              <a:t>On April 15</a:t>
            </a:r>
            <a:r>
              <a:rPr lang="en-US" dirty="0" smtClean="0">
                <a:solidFill>
                  <a:srgbClr val="000000"/>
                </a:solidFill>
                <a:latin typeface="+mj-lt"/>
                <a:ea typeface="Cambria"/>
                <a:cs typeface="Arial"/>
              </a:rPr>
              <a:t>, download the Hip and Knee referral form, and start using the form. Do </a:t>
            </a:r>
            <a:r>
              <a:rPr lang="en-US" dirty="0">
                <a:solidFill>
                  <a:srgbClr val="000000"/>
                </a:solidFill>
                <a:latin typeface="+mj-lt"/>
                <a:ea typeface="Cambria"/>
                <a:cs typeface="Arial"/>
              </a:rPr>
              <a:t> </a:t>
            </a:r>
            <a:r>
              <a:rPr lang="en-US" dirty="0" smtClean="0">
                <a:solidFill>
                  <a:srgbClr val="000000"/>
                </a:solidFill>
                <a:latin typeface="+mj-lt"/>
                <a:ea typeface="Cambria"/>
                <a:cs typeface="Arial"/>
              </a:rPr>
              <a:t>   	same with the Low Back Pain referral form as soon as the training module is complete.   </a:t>
            </a:r>
            <a:endParaRPr lang="en-US" dirty="0">
              <a:solidFill>
                <a:srgbClr val="000000"/>
              </a:solidFill>
              <a:latin typeface="+mj-lt"/>
              <a:ea typeface="Cambria"/>
              <a:cs typeface="Arial"/>
            </a:endParaRPr>
          </a:p>
          <a:p>
            <a:pPr marL="0" lvl="0" indent="0">
              <a:spcBef>
                <a:spcPts val="0"/>
              </a:spcBef>
              <a:spcAft>
                <a:spcPts val="0"/>
              </a:spcAft>
              <a:buNone/>
              <a:tabLst>
                <a:tab pos="540385" algn="l"/>
              </a:tabLst>
            </a:pPr>
            <a:endParaRPr lang="en-US" dirty="0" smtClean="0">
              <a:solidFill>
                <a:srgbClr val="000000"/>
              </a:solidFill>
              <a:latin typeface="+mj-lt"/>
              <a:ea typeface="Cambria"/>
              <a:cs typeface="Arial"/>
            </a:endParaRPr>
          </a:p>
          <a:p>
            <a:pPr marL="0" lvl="0" indent="0">
              <a:spcBef>
                <a:spcPts val="0"/>
              </a:spcBef>
              <a:spcAft>
                <a:spcPts val="0"/>
              </a:spcAft>
              <a:buNone/>
              <a:tabLst>
                <a:tab pos="540385" algn="l"/>
              </a:tabLst>
            </a:pPr>
            <a:r>
              <a:rPr lang="en-US" dirty="0">
                <a:solidFill>
                  <a:srgbClr val="000000"/>
                </a:solidFill>
                <a:latin typeface="+mj-lt"/>
                <a:ea typeface="Cambria"/>
                <a:cs typeface="Arial"/>
              </a:rPr>
              <a:t> </a:t>
            </a:r>
            <a:r>
              <a:rPr lang="en-US" dirty="0" smtClean="0">
                <a:solidFill>
                  <a:srgbClr val="000000"/>
                </a:solidFill>
                <a:latin typeface="+mj-lt"/>
                <a:ea typeface="Cambria"/>
                <a:cs typeface="Arial"/>
              </a:rPr>
              <a:t>  3.   Advise your patients that waitlisted patients are being assessed prior to new referrals.     </a:t>
            </a:r>
          </a:p>
          <a:p>
            <a:pPr marL="0" lvl="0" indent="0">
              <a:spcBef>
                <a:spcPts val="0"/>
              </a:spcBef>
              <a:spcAft>
                <a:spcPts val="0"/>
              </a:spcAft>
              <a:buNone/>
              <a:tabLst>
                <a:tab pos="540385" algn="l"/>
              </a:tabLst>
            </a:pPr>
            <a:r>
              <a:rPr lang="en-US" dirty="0">
                <a:solidFill>
                  <a:srgbClr val="000000"/>
                </a:solidFill>
                <a:latin typeface="+mj-lt"/>
                <a:ea typeface="Cambria"/>
                <a:cs typeface="Arial"/>
              </a:rPr>
              <a:t>         </a:t>
            </a:r>
            <a:r>
              <a:rPr lang="en-US" dirty="0" smtClean="0">
                <a:solidFill>
                  <a:srgbClr val="000000"/>
                </a:solidFill>
                <a:latin typeface="+mj-lt"/>
                <a:ea typeface="Cambria"/>
                <a:cs typeface="Arial"/>
              </a:rPr>
              <a:t>The South </a:t>
            </a:r>
            <a:r>
              <a:rPr lang="en-US" dirty="0">
                <a:solidFill>
                  <a:srgbClr val="000000"/>
                </a:solidFill>
                <a:latin typeface="+mj-lt"/>
                <a:ea typeface="Cambria"/>
                <a:cs typeface="Arial"/>
              </a:rPr>
              <a:t>West Rapid Access Clinics will advise when </a:t>
            </a:r>
            <a:r>
              <a:rPr lang="en-US" dirty="0" smtClean="0">
                <a:solidFill>
                  <a:srgbClr val="000000"/>
                </a:solidFill>
                <a:latin typeface="+mj-lt"/>
                <a:ea typeface="Cambria"/>
                <a:cs typeface="Arial"/>
              </a:rPr>
              <a:t>all waitlisted patients have been</a:t>
            </a:r>
          </a:p>
          <a:p>
            <a:pPr marL="0" lvl="0" indent="0">
              <a:spcBef>
                <a:spcPts val="0"/>
              </a:spcBef>
              <a:spcAft>
                <a:spcPts val="0"/>
              </a:spcAft>
              <a:buNone/>
              <a:tabLst>
                <a:tab pos="540385" algn="l"/>
              </a:tabLst>
            </a:pPr>
            <a:r>
              <a:rPr lang="en-US" dirty="0">
                <a:solidFill>
                  <a:srgbClr val="000000"/>
                </a:solidFill>
                <a:latin typeface="+mj-lt"/>
                <a:ea typeface="Cambria"/>
                <a:cs typeface="Arial"/>
              </a:rPr>
              <a:t>         seen and the standard, four-week turnaround for assessments will be met</a:t>
            </a:r>
            <a:endParaRPr lang="en-US" dirty="0" smtClean="0">
              <a:solidFill>
                <a:srgbClr val="000000"/>
              </a:solidFill>
              <a:latin typeface="+mj-lt"/>
              <a:ea typeface="Cambria"/>
              <a:cs typeface="Arial"/>
            </a:endParaRPr>
          </a:p>
          <a:p>
            <a:pPr marL="0" lvl="0" indent="0">
              <a:spcBef>
                <a:spcPts val="0"/>
              </a:spcBef>
              <a:spcAft>
                <a:spcPts val="0"/>
              </a:spcAft>
              <a:buNone/>
              <a:tabLst>
                <a:tab pos="540385" algn="l"/>
              </a:tabLst>
            </a:pPr>
            <a:r>
              <a:rPr lang="en-US" dirty="0" smtClean="0">
                <a:solidFill>
                  <a:srgbClr val="000000"/>
                </a:solidFill>
                <a:latin typeface="+mj-lt"/>
                <a:ea typeface="Cambria"/>
                <a:cs typeface="Arial"/>
              </a:rPr>
              <a:t> </a:t>
            </a:r>
            <a:endParaRPr lang="en-US" dirty="0">
              <a:solidFill>
                <a:srgbClr val="000000"/>
              </a:solidFill>
              <a:latin typeface="+mj-lt"/>
              <a:ea typeface="Cambria"/>
              <a:cs typeface="Arial"/>
            </a:endParaRPr>
          </a:p>
          <a:p>
            <a:pPr marL="0" lvl="0" indent="0">
              <a:spcBef>
                <a:spcPts val="0"/>
              </a:spcBef>
              <a:spcAft>
                <a:spcPts val="0"/>
              </a:spcAft>
              <a:buNone/>
              <a:tabLst>
                <a:tab pos="540385" algn="l"/>
              </a:tabLst>
            </a:pPr>
            <a:r>
              <a:rPr lang="en-US" dirty="0" smtClean="0">
                <a:solidFill>
                  <a:srgbClr val="000000"/>
                </a:solidFill>
                <a:latin typeface="+mj-lt"/>
                <a:ea typeface="Cambria"/>
                <a:cs typeface="Arial"/>
              </a:rPr>
              <a:t>   4.  Provide feedback on your experiences with the onboarding</a:t>
            </a:r>
            <a:r>
              <a:rPr lang="en-US" dirty="0" smtClean="0">
                <a:latin typeface="+mj-lt"/>
              </a:rPr>
              <a:t> </a:t>
            </a:r>
            <a:r>
              <a:rPr lang="en-US" dirty="0">
                <a:solidFill>
                  <a:srgbClr val="000000"/>
                </a:solidFill>
                <a:latin typeface="+mj-lt"/>
                <a:ea typeface="Cambria"/>
                <a:cs typeface="Arial"/>
              </a:rPr>
              <a:t>process and the program to:</a:t>
            </a:r>
          </a:p>
          <a:p>
            <a:pPr marL="1200150" lvl="2" indent="-457200">
              <a:spcBef>
                <a:spcPts val="0"/>
              </a:spcBef>
              <a:spcAft>
                <a:spcPts val="0"/>
              </a:spcAft>
              <a:buFont typeface="Times" panose="02020603050405020304" pitchFamily="18" charset="0"/>
              <a:buAutoNum type="alphaLcParenR"/>
              <a:tabLst>
                <a:tab pos="540385" algn="l"/>
              </a:tabLst>
            </a:pPr>
            <a:r>
              <a:rPr lang="en-US" dirty="0">
                <a:solidFill>
                  <a:srgbClr val="000000"/>
                </a:solidFill>
                <a:latin typeface="+mj-lt"/>
                <a:ea typeface="Cambria"/>
                <a:cs typeface="Arial"/>
              </a:rPr>
              <a:t>Your Primary Care Lead</a:t>
            </a:r>
          </a:p>
          <a:p>
            <a:pPr marL="1200150" lvl="2" indent="-457200">
              <a:spcBef>
                <a:spcPts val="0"/>
              </a:spcBef>
              <a:spcAft>
                <a:spcPts val="0"/>
              </a:spcAft>
              <a:buFont typeface="Times" panose="02020603050405020304" pitchFamily="18" charset="0"/>
              <a:buAutoNum type="alphaLcParenR"/>
              <a:tabLst>
                <a:tab pos="540385" algn="l"/>
              </a:tabLst>
            </a:pPr>
            <a:r>
              <a:rPr lang="en-US" dirty="0" smtClean="0">
                <a:solidFill>
                  <a:srgbClr val="000000"/>
                </a:solidFill>
                <a:latin typeface="+mj-lt"/>
                <a:ea typeface="Cambria"/>
                <a:cs typeface="Arial"/>
              </a:rPr>
              <a:t>MSK Primary </a:t>
            </a:r>
            <a:r>
              <a:rPr lang="en-US" dirty="0">
                <a:solidFill>
                  <a:srgbClr val="000000"/>
                </a:solidFill>
                <a:latin typeface="+mj-lt"/>
                <a:ea typeface="Cambria"/>
                <a:cs typeface="Arial"/>
              </a:rPr>
              <a:t>Care Champion: </a:t>
            </a:r>
            <a:r>
              <a:rPr lang="en-US" dirty="0" smtClean="0">
                <a:solidFill>
                  <a:srgbClr val="000000"/>
                </a:solidFill>
                <a:latin typeface="+mj-lt"/>
                <a:ea typeface="Cambria"/>
                <a:cs typeface="Arial"/>
              </a:rPr>
              <a:t>     	</a:t>
            </a:r>
            <a:r>
              <a:rPr lang="en-US" dirty="0" smtClean="0">
                <a:solidFill>
                  <a:srgbClr val="000000"/>
                </a:solidFill>
                <a:latin typeface="+mj-lt"/>
                <a:ea typeface="Cambria"/>
                <a:cs typeface="Arial"/>
                <a:hlinkClick r:id="rId4"/>
              </a:rPr>
              <a:t>Tatiana.Jevremovic@lhsc.on.ca</a:t>
            </a:r>
            <a:endParaRPr lang="en-US" dirty="0">
              <a:solidFill>
                <a:srgbClr val="000000"/>
              </a:solidFill>
              <a:latin typeface="+mj-lt"/>
              <a:ea typeface="Cambria"/>
              <a:cs typeface="Arial"/>
            </a:endParaRPr>
          </a:p>
          <a:p>
            <a:pPr marL="1200150" lvl="2" indent="-457200">
              <a:spcBef>
                <a:spcPts val="0"/>
              </a:spcBef>
              <a:spcAft>
                <a:spcPts val="0"/>
              </a:spcAft>
              <a:buFont typeface="Times" panose="02020603050405020304" pitchFamily="18" charset="0"/>
              <a:buAutoNum type="alphaLcParenR"/>
              <a:tabLst>
                <a:tab pos="540385" algn="l"/>
              </a:tabLst>
            </a:pPr>
            <a:r>
              <a:rPr lang="en-US" dirty="0" smtClean="0">
                <a:solidFill>
                  <a:srgbClr val="000000"/>
                </a:solidFill>
                <a:latin typeface="+mj-lt"/>
                <a:ea typeface="Cambria"/>
                <a:cs typeface="Arial"/>
              </a:rPr>
              <a:t>Advanced </a:t>
            </a:r>
            <a:r>
              <a:rPr lang="en-US" dirty="0">
                <a:solidFill>
                  <a:srgbClr val="000000"/>
                </a:solidFill>
                <a:latin typeface="+mj-lt"/>
                <a:ea typeface="Cambria"/>
                <a:cs typeface="Arial"/>
              </a:rPr>
              <a:t>Practice </a:t>
            </a:r>
            <a:r>
              <a:rPr lang="en-US" dirty="0" smtClean="0">
                <a:solidFill>
                  <a:srgbClr val="000000"/>
                </a:solidFill>
                <a:latin typeface="+mj-lt"/>
                <a:ea typeface="Cambria"/>
                <a:cs typeface="Arial"/>
              </a:rPr>
              <a:t>Leaders:</a:t>
            </a:r>
          </a:p>
          <a:p>
            <a:pPr marL="742950" lvl="2" indent="0">
              <a:spcBef>
                <a:spcPts val="0"/>
              </a:spcBef>
              <a:spcAft>
                <a:spcPts val="0"/>
              </a:spcAft>
              <a:buNone/>
              <a:tabLst>
                <a:tab pos="540385" algn="l"/>
              </a:tabLst>
            </a:pPr>
            <a:r>
              <a:rPr lang="en-US" dirty="0">
                <a:solidFill>
                  <a:srgbClr val="000000"/>
                </a:solidFill>
                <a:latin typeface="+mj-lt"/>
                <a:ea typeface="Cambria"/>
                <a:cs typeface="Arial"/>
              </a:rPr>
              <a:t> </a:t>
            </a:r>
            <a:r>
              <a:rPr lang="en-US" dirty="0" smtClean="0">
                <a:solidFill>
                  <a:srgbClr val="000000"/>
                </a:solidFill>
                <a:latin typeface="+mj-lt"/>
                <a:ea typeface="Cambria"/>
                <a:cs typeface="Arial"/>
              </a:rPr>
              <a:t>       Hip and Knee: 		   </a:t>
            </a:r>
            <a:r>
              <a:rPr lang="en-US" dirty="0">
                <a:solidFill>
                  <a:srgbClr val="000000"/>
                </a:solidFill>
                <a:latin typeface="+mj-lt"/>
                <a:ea typeface="Cambria"/>
                <a:cs typeface="Arial"/>
              </a:rPr>
              <a:t>	</a:t>
            </a:r>
            <a:r>
              <a:rPr lang="en-US" dirty="0" smtClean="0">
                <a:solidFill>
                  <a:srgbClr val="000000"/>
                </a:solidFill>
                <a:latin typeface="+mj-lt"/>
                <a:ea typeface="Cambria"/>
                <a:cs typeface="Arial"/>
                <a:hlinkClick r:id="rId5"/>
              </a:rPr>
              <a:t>Rhonda.Butler@lhsc.on.ca</a:t>
            </a:r>
            <a:endParaRPr lang="en-US" dirty="0">
              <a:solidFill>
                <a:srgbClr val="000000"/>
              </a:solidFill>
              <a:latin typeface="+mj-lt"/>
              <a:ea typeface="Cambria"/>
              <a:cs typeface="Arial"/>
            </a:endParaRPr>
          </a:p>
          <a:p>
            <a:pPr marL="742950" lvl="2" indent="0">
              <a:spcBef>
                <a:spcPts val="0"/>
              </a:spcBef>
              <a:spcAft>
                <a:spcPts val="0"/>
              </a:spcAft>
              <a:buNone/>
              <a:tabLst>
                <a:tab pos="540385" algn="l"/>
              </a:tabLst>
            </a:pPr>
            <a:r>
              <a:rPr lang="en-US" dirty="0" smtClean="0">
                <a:latin typeface="+mj-lt"/>
                <a:ea typeface="Cambria"/>
                <a:cs typeface="Arial"/>
              </a:rPr>
              <a:t>        Low Back Pain</a:t>
            </a:r>
            <a:r>
              <a:rPr lang="en-US" dirty="0" smtClean="0">
                <a:solidFill>
                  <a:srgbClr val="D2492A"/>
                </a:solidFill>
                <a:latin typeface="+mj-lt"/>
                <a:ea typeface="Cambria"/>
                <a:cs typeface="Arial"/>
              </a:rPr>
              <a:t>:                          	</a:t>
            </a:r>
            <a:r>
              <a:rPr lang="en-US" dirty="0" smtClean="0">
                <a:solidFill>
                  <a:srgbClr val="D2492A"/>
                </a:solidFill>
                <a:latin typeface="+mj-lt"/>
                <a:ea typeface="Cambria"/>
                <a:cs typeface="Arial"/>
                <a:hlinkClick r:id="rId6"/>
              </a:rPr>
              <a:t>Ravi.Rastogi@lhsc.on.ca</a:t>
            </a:r>
            <a:endParaRPr lang="en-US" dirty="0" smtClean="0">
              <a:solidFill>
                <a:srgbClr val="D2492A"/>
              </a:solidFill>
              <a:latin typeface="+mj-lt"/>
              <a:ea typeface="Cambria"/>
              <a:cs typeface="Arial"/>
            </a:endParaRPr>
          </a:p>
          <a:p>
            <a:pPr marL="1200150" lvl="2" indent="-457200">
              <a:spcBef>
                <a:spcPts val="0"/>
              </a:spcBef>
              <a:spcAft>
                <a:spcPts val="0"/>
              </a:spcAft>
              <a:buAutoNum type="alphaLcParenR" startAt="4"/>
              <a:tabLst>
                <a:tab pos="540385" algn="l"/>
              </a:tabLst>
            </a:pPr>
            <a:r>
              <a:rPr lang="en-US" dirty="0" smtClean="0">
                <a:solidFill>
                  <a:srgbClr val="000000"/>
                </a:solidFill>
                <a:latin typeface="+mj-lt"/>
                <a:ea typeface="Cambria"/>
                <a:cs typeface="Arial"/>
              </a:rPr>
              <a:t>Central </a:t>
            </a:r>
            <a:r>
              <a:rPr lang="en-US" dirty="0">
                <a:solidFill>
                  <a:srgbClr val="000000"/>
                </a:solidFill>
                <a:latin typeface="+mj-lt"/>
                <a:ea typeface="Cambria"/>
                <a:cs typeface="Arial"/>
              </a:rPr>
              <a:t>Intake:  </a:t>
            </a:r>
            <a:r>
              <a:rPr lang="en-US" dirty="0" smtClean="0">
                <a:solidFill>
                  <a:srgbClr val="000000"/>
                </a:solidFill>
                <a:latin typeface="+mj-lt"/>
                <a:ea typeface="Cambria"/>
                <a:cs typeface="Arial"/>
              </a:rPr>
              <a:t>                      	</a:t>
            </a:r>
            <a:r>
              <a:rPr lang="en-US" dirty="0" smtClean="0">
                <a:solidFill>
                  <a:srgbClr val="000000"/>
                </a:solidFill>
                <a:latin typeface="+mj-lt"/>
                <a:ea typeface="Cambria"/>
                <a:cs typeface="Arial"/>
                <a:hlinkClick r:id="rId7"/>
              </a:rPr>
              <a:t>MSK_CentralIntake@lhsc.on.ca</a:t>
            </a:r>
            <a:endParaRPr lang="en-US" dirty="0" smtClean="0">
              <a:solidFill>
                <a:srgbClr val="000000"/>
              </a:solidFill>
              <a:latin typeface="+mj-lt"/>
              <a:ea typeface="Cambria"/>
              <a:cs typeface="Arial"/>
            </a:endParaRPr>
          </a:p>
          <a:p>
            <a:pPr marL="1200150" lvl="2" indent="-457200">
              <a:spcBef>
                <a:spcPts val="0"/>
              </a:spcBef>
              <a:spcAft>
                <a:spcPts val="0"/>
              </a:spcAft>
              <a:buAutoNum type="alphaLcParenR" startAt="4"/>
              <a:tabLst>
                <a:tab pos="540385" algn="l"/>
              </a:tabLst>
            </a:pPr>
            <a:endParaRPr lang="en-US" dirty="0">
              <a:solidFill>
                <a:srgbClr val="000000"/>
              </a:solidFill>
              <a:latin typeface="+mj-lt"/>
              <a:ea typeface="Cambria"/>
              <a:cs typeface="Arial"/>
            </a:endParaRPr>
          </a:p>
          <a:p>
            <a:pPr marL="0" indent="0">
              <a:buNone/>
            </a:pPr>
            <a:r>
              <a:rPr lang="en-US" dirty="0" smtClean="0"/>
              <a:t>5.     A patient information brochure is in development.  </a:t>
            </a:r>
            <a:endParaRPr lang="en-US" dirty="0"/>
          </a:p>
        </p:txBody>
      </p:sp>
    </p:spTree>
    <p:extLst>
      <p:ext uri="{BB962C8B-B14F-4D97-AF65-F5344CB8AC3E}">
        <p14:creationId xmlns:p14="http://schemas.microsoft.com/office/powerpoint/2010/main" val="730249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Appendices:  Overview of the MSK Strategy</a:t>
            </a:r>
            <a:endParaRPr lang="en-US" dirty="0"/>
          </a:p>
        </p:txBody>
      </p:sp>
    </p:spTree>
    <p:extLst>
      <p:ext uri="{BB962C8B-B14F-4D97-AF65-F5344CB8AC3E}">
        <p14:creationId xmlns:p14="http://schemas.microsoft.com/office/powerpoint/2010/main" val="3171304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133" y="384175"/>
            <a:ext cx="8923867" cy="914400"/>
          </a:xfrm>
        </p:spPr>
        <p:txBody>
          <a:bodyPr/>
          <a:lstStyle/>
          <a:p>
            <a:r>
              <a:rPr lang="en-US" dirty="0" smtClean="0"/>
              <a:t>Summary of South West Musculoskeletal Rapid Access Clinics </a:t>
            </a:r>
            <a:br>
              <a:rPr lang="en-US" dirty="0" smtClean="0"/>
            </a:br>
            <a:r>
              <a:rPr lang="en-US" dirty="0"/>
              <a:t> </a:t>
            </a:r>
            <a:r>
              <a:rPr lang="en-US" dirty="0" smtClean="0"/>
              <a:t>                               Roles and Responsibilities</a:t>
            </a:r>
            <a:endParaRPr lang="en-US" dirty="0"/>
          </a:p>
        </p:txBody>
      </p:sp>
      <p:sp>
        <p:nvSpPr>
          <p:cNvPr id="4" name="Content Placeholder 3"/>
          <p:cNvSpPr>
            <a:spLocks noGrp="1"/>
          </p:cNvSpPr>
          <p:nvPr>
            <p:ph idx="1"/>
          </p:nvPr>
        </p:nvSpPr>
        <p:spPr>
          <a:xfrm>
            <a:off x="608013" y="1337733"/>
            <a:ext cx="7772400" cy="4758267"/>
          </a:xfrm>
        </p:spPr>
        <p:txBody>
          <a:bodyPr/>
          <a:lstStyle/>
          <a:p>
            <a:pPr marL="0" indent="0">
              <a:buNone/>
            </a:pPr>
            <a:r>
              <a:rPr lang="en-US" dirty="0" smtClean="0"/>
              <a:t>Attached is a summary by position of:</a:t>
            </a:r>
          </a:p>
          <a:p>
            <a:pPr marL="0" indent="0">
              <a:buNone/>
            </a:pPr>
            <a:r>
              <a:rPr lang="en-US" dirty="0" smtClean="0"/>
              <a:t> 1.    Advanced Practice Leader(s)</a:t>
            </a:r>
          </a:p>
          <a:p>
            <a:pPr marL="0" indent="0">
              <a:buNone/>
            </a:pPr>
            <a:r>
              <a:rPr lang="en-US" dirty="0"/>
              <a:t> </a:t>
            </a:r>
            <a:r>
              <a:rPr lang="en-US" dirty="0" smtClean="0"/>
              <a:t> 2.   Central Intake</a:t>
            </a:r>
          </a:p>
          <a:p>
            <a:pPr marL="0" indent="0">
              <a:buNone/>
            </a:pPr>
            <a:r>
              <a:rPr lang="en-US" dirty="0"/>
              <a:t> </a:t>
            </a:r>
            <a:r>
              <a:rPr lang="en-US" dirty="0" smtClean="0"/>
              <a:t> 3.   ISAEC Operations</a:t>
            </a:r>
          </a:p>
          <a:p>
            <a:pPr marL="0" indent="0">
              <a:buNone/>
            </a:pPr>
            <a:r>
              <a:rPr lang="en-US" dirty="0"/>
              <a:t> </a:t>
            </a:r>
            <a:r>
              <a:rPr lang="en-US" dirty="0" smtClean="0"/>
              <a:t> 4.   Primary Care Provider</a:t>
            </a:r>
          </a:p>
          <a:p>
            <a:pPr marL="0" indent="0">
              <a:buNone/>
            </a:pPr>
            <a:r>
              <a:rPr lang="en-US" dirty="0"/>
              <a:t> </a:t>
            </a:r>
            <a:r>
              <a:rPr lang="en-US" dirty="0" smtClean="0"/>
              <a:t> 5.   Primary Care Provider Leads</a:t>
            </a:r>
          </a:p>
          <a:p>
            <a:pPr marL="0" indent="0">
              <a:buNone/>
            </a:pPr>
            <a:r>
              <a:rPr lang="en-US" dirty="0"/>
              <a:t> </a:t>
            </a:r>
            <a:r>
              <a:rPr lang="en-US" dirty="0" smtClean="0"/>
              <a:t> 6.   Partnering for Quality</a:t>
            </a:r>
          </a:p>
          <a:p>
            <a:pPr marL="0" indent="0">
              <a:buNone/>
            </a:pPr>
            <a:r>
              <a:rPr lang="en-US" dirty="0"/>
              <a:t> </a:t>
            </a:r>
            <a:r>
              <a:rPr lang="en-US" dirty="0" smtClean="0"/>
              <a:t> 7.   South West LHIN/Primary Care Champion </a:t>
            </a:r>
          </a:p>
          <a:p>
            <a:pPr marL="0" indent="0">
              <a:buNone/>
            </a:pPr>
            <a:endParaRPr lang="en-US" dirty="0"/>
          </a:p>
        </p:txBody>
      </p:sp>
      <p:sp>
        <p:nvSpPr>
          <p:cNvPr id="6" name="TextBox 5"/>
          <p:cNvSpPr txBox="1"/>
          <p:nvPr/>
        </p:nvSpPr>
        <p:spPr>
          <a:xfrm>
            <a:off x="6079067" y="3564467"/>
            <a:ext cx="2920999" cy="738664"/>
          </a:xfrm>
          <a:prstGeom prst="rect">
            <a:avLst/>
          </a:prstGeom>
          <a:noFill/>
        </p:spPr>
        <p:txBody>
          <a:bodyPr wrap="square" rtlCol="0">
            <a:spAutoFit/>
          </a:bodyPr>
          <a:lstStyle/>
          <a:p>
            <a:pPr algn="ctr"/>
            <a:r>
              <a:rPr lang="en-US" sz="1400" dirty="0" smtClean="0">
                <a:latin typeface="+mj-lt"/>
              </a:rPr>
              <a:t>(Double click the icon and the </a:t>
            </a:r>
          </a:p>
          <a:p>
            <a:pPr algn="ctr"/>
            <a:r>
              <a:rPr lang="en-US" sz="1400" dirty="0" smtClean="0">
                <a:latin typeface="+mj-lt"/>
              </a:rPr>
              <a:t>document will appear at the </a:t>
            </a:r>
          </a:p>
          <a:p>
            <a:pPr algn="ctr"/>
            <a:r>
              <a:rPr lang="en-US" sz="1400" dirty="0" smtClean="0">
                <a:latin typeface="+mj-lt"/>
              </a:rPr>
              <a:t>bottom of your options bar)</a:t>
            </a:r>
            <a:endParaRPr lang="en-US" sz="14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61375217"/>
              </p:ext>
            </p:extLst>
          </p:nvPr>
        </p:nvGraphicFramePr>
        <p:xfrm>
          <a:off x="6874933" y="2219325"/>
          <a:ext cx="1210733" cy="1048882"/>
        </p:xfrm>
        <a:graphic>
          <a:graphicData uri="http://schemas.openxmlformats.org/presentationml/2006/ole">
            <mc:AlternateContent xmlns:mc="http://schemas.openxmlformats.org/markup-compatibility/2006">
              <mc:Choice xmlns:v="urn:schemas-microsoft-com:vml" Requires="v">
                <p:oleObj spid="_x0000_s1068" name="Document" showAsIcon="1" r:id="rId3" imgW="914400" imgH="792360" progId="Word.Document.12">
                  <p:embed/>
                </p:oleObj>
              </mc:Choice>
              <mc:Fallback>
                <p:oleObj name="Document" showAsIcon="1" r:id="rId3" imgW="914400" imgH="792360" progId="Word.Document.12">
                  <p:embed/>
                  <p:pic>
                    <p:nvPicPr>
                      <p:cNvPr id="0" name=""/>
                      <p:cNvPicPr/>
                      <p:nvPr/>
                    </p:nvPicPr>
                    <p:blipFill>
                      <a:blip r:embed="rId4"/>
                      <a:stretch>
                        <a:fillRect/>
                      </a:stretch>
                    </p:blipFill>
                    <p:spPr>
                      <a:xfrm>
                        <a:off x="6874933" y="2219325"/>
                        <a:ext cx="1210733" cy="1048882"/>
                      </a:xfrm>
                      <a:prstGeom prst="rect">
                        <a:avLst/>
                      </a:prstGeom>
                    </p:spPr>
                  </p:pic>
                </p:oleObj>
              </mc:Fallback>
            </mc:AlternateContent>
          </a:graphicData>
        </a:graphic>
      </p:graphicFrame>
    </p:spTree>
    <p:extLst>
      <p:ext uri="{BB962C8B-B14F-4D97-AF65-F5344CB8AC3E}">
        <p14:creationId xmlns:p14="http://schemas.microsoft.com/office/powerpoint/2010/main" val="3536197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7" y="392641"/>
            <a:ext cx="7772400" cy="712036"/>
          </a:xfrm>
        </p:spPr>
        <p:txBody>
          <a:bodyPr/>
          <a:lstStyle/>
          <a:p>
            <a:r>
              <a:rPr lang="en-US" sz="2000" dirty="0" smtClean="0">
                <a:solidFill>
                  <a:srgbClr val="4AB299"/>
                </a:solidFill>
              </a:rPr>
              <a:t>A strategy for patients with MSK conditions is the first priority area…</a:t>
            </a:r>
            <a:endParaRPr lang="en-US" sz="2000" dirty="0">
              <a:solidFill>
                <a:srgbClr val="4AB299"/>
              </a:solidFill>
            </a:endParaRPr>
          </a:p>
        </p:txBody>
      </p:sp>
      <p:sp>
        <p:nvSpPr>
          <p:cNvPr id="3" name="Content Placeholder 2"/>
          <p:cNvSpPr>
            <a:spLocks noGrp="1"/>
          </p:cNvSpPr>
          <p:nvPr>
            <p:ph idx="1"/>
          </p:nvPr>
        </p:nvSpPr>
        <p:spPr>
          <a:xfrm>
            <a:off x="617621" y="943392"/>
            <a:ext cx="7772400" cy="5914607"/>
          </a:xfrm>
        </p:spPr>
        <p:txBody>
          <a:bodyPr/>
          <a:lstStyle/>
          <a:p>
            <a:pPr marL="0" indent="0">
              <a:buNone/>
            </a:pPr>
            <a:r>
              <a:rPr lang="en-US" sz="1800" dirty="0" smtClean="0"/>
              <a:t>Many MSK patients experience frustration waiting for services that have the longest waits in the province* and areas where family doctors need the most support to manage their patients**</a:t>
            </a:r>
          </a:p>
          <a:p>
            <a:r>
              <a:rPr lang="en-US" sz="1800" dirty="0" smtClean="0"/>
              <a:t>Patients with back pain often wait for unnecessary MRIs, and then wait for unnecessary surgical consultation</a:t>
            </a:r>
          </a:p>
          <a:p>
            <a:pPr lvl="1"/>
            <a:r>
              <a:rPr lang="en-US" sz="1800" dirty="0" smtClean="0"/>
              <a:t>It is estimated that 40-50% of orthopaedic MRIs currently ordered in Ontario may be inappropriate</a:t>
            </a:r>
          </a:p>
          <a:p>
            <a:r>
              <a:rPr lang="en-US" sz="1800" dirty="0" smtClean="0"/>
              <a:t>Wait lists for hip and knee surgeons are poorly organized. Well known surgeons have long wait lists and many referrals while new surgeons have fewer referrals and shorter wait times.</a:t>
            </a:r>
          </a:p>
          <a:p>
            <a:r>
              <a:rPr lang="en-US" sz="1800" dirty="0" smtClean="0"/>
              <a:t>While patients with MSK pain are waiting for unnecessary MRIs and potentially unnecessary consultation, they are at risk for opioid addiction.</a:t>
            </a:r>
          </a:p>
          <a:p>
            <a:endParaRPr lang="en-US" sz="1800" dirty="0" smtClean="0"/>
          </a:p>
          <a:p>
            <a:pPr marL="0" indent="0">
              <a:buNone/>
            </a:pPr>
            <a:r>
              <a:rPr lang="en-US" sz="1600" dirty="0" smtClean="0"/>
              <a:t>*</a:t>
            </a:r>
            <a:r>
              <a:rPr lang="en-US" sz="1200" dirty="0" smtClean="0"/>
              <a:t>Longest waits for surgery are for MSK conditions</a:t>
            </a:r>
          </a:p>
          <a:p>
            <a:pPr marL="0" indent="0">
              <a:buNone/>
            </a:pPr>
            <a:r>
              <a:rPr lang="en-US" sz="1200" dirty="0" smtClean="0"/>
              <a:t>**Ontario College of Family Physicians has noted MSK as a priority area for greater support for primary care providers</a:t>
            </a:r>
          </a:p>
          <a:p>
            <a:endParaRPr lang="en-US" dirty="0"/>
          </a:p>
        </p:txBody>
      </p:sp>
      <p:sp>
        <p:nvSpPr>
          <p:cNvPr id="4" name="Rectangle 3"/>
          <p:cNvSpPr/>
          <p:nvPr/>
        </p:nvSpPr>
        <p:spPr bwMode="auto">
          <a:xfrm>
            <a:off x="4211115" y="5294021"/>
            <a:ext cx="3922295" cy="721895"/>
          </a:xfrm>
          <a:prstGeom prst="rect">
            <a:avLst/>
          </a:prstGeom>
          <a:noFill/>
          <a:ln w="9525" cap="flat" cmpd="sng" algn="ctr">
            <a:solidFill>
              <a:srgbClr val="4AB299"/>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What is MSK?</a:t>
            </a:r>
          </a:p>
          <a:p>
            <a:pPr marL="0" marR="0" indent="0" algn="ctr" defTabSz="914400" rtl="0" eaLnBrk="0" fontAlgn="base" latinLnBrk="0" hangingPunct="0">
              <a:lnSpc>
                <a:spcPct val="100000"/>
              </a:lnSpc>
              <a:spcBef>
                <a:spcPct val="0"/>
              </a:spcBef>
              <a:spcAft>
                <a:spcPct val="0"/>
              </a:spcAft>
              <a:buClrTx/>
              <a:buSzTx/>
              <a:buFontTx/>
              <a:buNone/>
              <a:tabLst/>
            </a:pPr>
            <a:r>
              <a:rPr lang="en-US" sz="1400" i="1" dirty="0" smtClean="0">
                <a:latin typeface="Arial" panose="020B0604020202020204" pitchFamily="34" charset="0"/>
                <a:cs typeface="Arial" panose="020B0604020202020204" pitchFamily="34" charset="0"/>
              </a:rPr>
              <a:t>MSK affects the muscles, ligaments, and </a:t>
            </a:r>
          </a:p>
          <a:p>
            <a:pPr marL="0" marR="0" indent="0" algn="ctr" defTabSz="914400" rtl="0" eaLnBrk="0" fontAlgn="base" latinLnBrk="0" hangingPunct="0">
              <a:lnSpc>
                <a:spcPct val="100000"/>
              </a:lnSpc>
              <a:spcBef>
                <a:spcPct val="0"/>
              </a:spcBef>
              <a:spcAft>
                <a:spcPct val="0"/>
              </a:spcAft>
              <a:buClrTx/>
              <a:buSzTx/>
              <a:buFontTx/>
              <a:buNone/>
              <a:tabLst/>
            </a:pPr>
            <a:r>
              <a:rPr lang="en-US" sz="1400" i="1" dirty="0" smtClean="0">
                <a:latin typeface="Arial" panose="020B0604020202020204" pitchFamily="34" charset="0"/>
                <a:cs typeface="Arial" panose="020B0604020202020204" pitchFamily="34" charset="0"/>
              </a:rPr>
              <a:t>tendons, and bones</a:t>
            </a:r>
            <a:endParaRPr kumimoji="0" lang="en-US" sz="14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47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930" y="340822"/>
            <a:ext cx="7430144" cy="6242858"/>
          </a:xfrm>
          <a:prstGeom prst="rect">
            <a:avLst/>
          </a:prstGeom>
        </p:spPr>
      </p:pic>
    </p:spTree>
    <p:extLst>
      <p:ext uri="{BB962C8B-B14F-4D97-AF65-F5344CB8AC3E}">
        <p14:creationId xmlns:p14="http://schemas.microsoft.com/office/powerpoint/2010/main" val="1072406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22768" y="516146"/>
            <a:ext cx="4756806" cy="1453832"/>
          </a:xfrm>
          <a:prstGeom prst="rect">
            <a:avLst/>
          </a:prstGeom>
          <a:noFill/>
          <a:ln w="9525">
            <a:noFill/>
            <a:miter lim="800000"/>
            <a:headEnd/>
            <a:tailEnd/>
          </a:ln>
          <a:effectLst/>
        </p:spPr>
        <p:txBody>
          <a:bodyPr vert="horz" wrap="square" lIns="89154" tIns="44577" rIns="89154" bIns="44577" numCol="1" anchor="ctr" anchorCtr="0" compatLnSpc="1">
            <a:prstTxWarp prst="textNoShape">
              <a:avLst/>
            </a:prstTxWarp>
          </a:bodyPr>
          <a:lstStyle>
            <a:lvl1pPr algn="l" rtl="0" eaLnBrk="1" fontAlgn="base" hangingPunct="1">
              <a:spcBef>
                <a:spcPct val="0"/>
              </a:spcBef>
              <a:spcAft>
                <a:spcPct val="0"/>
              </a:spcAft>
              <a:defRPr sz="2800" b="1">
                <a:solidFill>
                  <a:srgbClr val="007A87"/>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200" b="1">
                <a:solidFill>
                  <a:srgbClr val="007A87"/>
                </a:solidFill>
                <a:latin typeface="Arial Narrow" pitchFamily="34" charset="0"/>
              </a:defRPr>
            </a:lvl2pPr>
            <a:lvl3pPr algn="l" rtl="0" eaLnBrk="1" fontAlgn="base" hangingPunct="1">
              <a:spcBef>
                <a:spcPct val="0"/>
              </a:spcBef>
              <a:spcAft>
                <a:spcPct val="0"/>
              </a:spcAft>
              <a:defRPr sz="3200" b="1">
                <a:solidFill>
                  <a:srgbClr val="007A87"/>
                </a:solidFill>
                <a:latin typeface="Arial Narrow" pitchFamily="34" charset="0"/>
              </a:defRPr>
            </a:lvl3pPr>
            <a:lvl4pPr algn="l" rtl="0" eaLnBrk="1" fontAlgn="base" hangingPunct="1">
              <a:spcBef>
                <a:spcPct val="0"/>
              </a:spcBef>
              <a:spcAft>
                <a:spcPct val="0"/>
              </a:spcAft>
              <a:defRPr sz="3200" b="1">
                <a:solidFill>
                  <a:srgbClr val="007A87"/>
                </a:solidFill>
                <a:latin typeface="Arial Narrow" pitchFamily="34" charset="0"/>
              </a:defRPr>
            </a:lvl4pPr>
            <a:lvl5pPr algn="l" rtl="0" eaLnBrk="1" fontAlgn="base" hangingPunct="1">
              <a:spcBef>
                <a:spcPct val="0"/>
              </a:spcBef>
              <a:spcAft>
                <a:spcPct val="0"/>
              </a:spcAft>
              <a:defRPr sz="3200" b="1">
                <a:solidFill>
                  <a:srgbClr val="007A87"/>
                </a:solidFill>
                <a:latin typeface="Arial Narrow" pitchFamily="34" charset="0"/>
              </a:defRPr>
            </a:lvl5pPr>
            <a:lvl6pPr marL="457200" algn="l" rtl="0" eaLnBrk="1" fontAlgn="base" hangingPunct="1">
              <a:spcBef>
                <a:spcPct val="0"/>
              </a:spcBef>
              <a:spcAft>
                <a:spcPct val="0"/>
              </a:spcAft>
              <a:defRPr sz="3200" b="1">
                <a:solidFill>
                  <a:srgbClr val="007A87"/>
                </a:solidFill>
                <a:latin typeface="Arial Narrow" pitchFamily="34" charset="0"/>
              </a:defRPr>
            </a:lvl6pPr>
            <a:lvl7pPr marL="914400" algn="l" rtl="0" eaLnBrk="1" fontAlgn="base" hangingPunct="1">
              <a:spcBef>
                <a:spcPct val="0"/>
              </a:spcBef>
              <a:spcAft>
                <a:spcPct val="0"/>
              </a:spcAft>
              <a:defRPr sz="3200" b="1">
                <a:solidFill>
                  <a:srgbClr val="007A87"/>
                </a:solidFill>
                <a:latin typeface="Arial Narrow" pitchFamily="34" charset="0"/>
              </a:defRPr>
            </a:lvl7pPr>
            <a:lvl8pPr marL="1371600" algn="l" rtl="0" eaLnBrk="1" fontAlgn="base" hangingPunct="1">
              <a:spcBef>
                <a:spcPct val="0"/>
              </a:spcBef>
              <a:spcAft>
                <a:spcPct val="0"/>
              </a:spcAft>
              <a:defRPr sz="3200" b="1">
                <a:solidFill>
                  <a:srgbClr val="007A87"/>
                </a:solidFill>
                <a:latin typeface="Arial Narrow" pitchFamily="34" charset="0"/>
              </a:defRPr>
            </a:lvl8pPr>
            <a:lvl9pPr marL="1828800" algn="l" rtl="0" eaLnBrk="1" fontAlgn="base" hangingPunct="1">
              <a:spcBef>
                <a:spcPct val="0"/>
              </a:spcBef>
              <a:spcAft>
                <a:spcPct val="0"/>
              </a:spcAft>
              <a:defRPr sz="3200" b="1">
                <a:solidFill>
                  <a:srgbClr val="007A87"/>
                </a:solidFill>
                <a:latin typeface="Arial Narrow" pitchFamily="34" charset="0"/>
              </a:defRPr>
            </a:lvl9pPr>
          </a:lstStyle>
          <a:p>
            <a:r>
              <a:rPr lang="en-CA" dirty="0">
                <a:solidFill>
                  <a:schemeClr val="accent1"/>
                </a:solidFill>
                <a:latin typeface="Arial" panose="020B0604020202020204" pitchFamily="34" charset="0"/>
                <a:cs typeface="Arial" panose="020B0604020202020204" pitchFamily="34" charset="0"/>
              </a:rPr>
              <a:t>The vision for MSK care </a:t>
            </a:r>
          </a:p>
        </p:txBody>
      </p:sp>
      <p:sp>
        <p:nvSpPr>
          <p:cNvPr id="2" name="AutoShape 6" descr="Image result for telehealth icon"/>
          <p:cNvSpPr>
            <a:spLocks noChangeAspect="1" noChangeArrowheads="1"/>
          </p:cNvSpPr>
          <p:nvPr/>
        </p:nvSpPr>
        <p:spPr bwMode="auto">
          <a:xfrm>
            <a:off x="1342491" y="-55125"/>
            <a:ext cx="222886" cy="2971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154" tIns="44577" rIns="89154" bIns="44577" numCol="1" anchor="t" anchorCtr="0" compatLnSpc="1">
            <a:prstTxWarp prst="textNoShape">
              <a:avLst/>
            </a:prstTxWarp>
          </a:bodyPr>
          <a:lstStyle/>
          <a:p>
            <a:endParaRPr lang="en-CA" sz="1755" dirty="0"/>
          </a:p>
        </p:txBody>
      </p:sp>
      <p:sp>
        <p:nvSpPr>
          <p:cNvPr id="3" name="AutoShape 8" descr="Image result for telehealth icon"/>
          <p:cNvSpPr>
            <a:spLocks noChangeAspect="1" noChangeArrowheads="1"/>
          </p:cNvSpPr>
          <p:nvPr/>
        </p:nvSpPr>
        <p:spPr bwMode="auto">
          <a:xfrm>
            <a:off x="1453935" y="93472"/>
            <a:ext cx="222886" cy="2971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154" tIns="44577" rIns="89154" bIns="44577" numCol="1" anchor="t" anchorCtr="0" compatLnSpc="1">
            <a:prstTxWarp prst="textNoShape">
              <a:avLst/>
            </a:prstTxWarp>
          </a:bodyPr>
          <a:lstStyle/>
          <a:p>
            <a:endParaRPr lang="en-CA" sz="1755" dirty="0"/>
          </a:p>
        </p:txBody>
      </p:sp>
      <p:sp>
        <p:nvSpPr>
          <p:cNvPr id="4" name="AutoShape 10" descr="Image result for telehealth icon"/>
          <p:cNvSpPr>
            <a:spLocks noChangeAspect="1" noChangeArrowheads="1"/>
          </p:cNvSpPr>
          <p:nvPr/>
        </p:nvSpPr>
        <p:spPr bwMode="auto">
          <a:xfrm>
            <a:off x="1565376" y="242133"/>
            <a:ext cx="222886" cy="2971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154" tIns="44577" rIns="89154" bIns="44577" numCol="1" anchor="t" anchorCtr="0" compatLnSpc="1">
            <a:prstTxWarp prst="textNoShape">
              <a:avLst/>
            </a:prstTxWarp>
          </a:bodyPr>
          <a:lstStyle/>
          <a:p>
            <a:endParaRPr lang="en-CA" sz="1755" dirty="0"/>
          </a:p>
        </p:txBody>
      </p:sp>
      <p:sp>
        <p:nvSpPr>
          <p:cNvPr id="6" name="AutoShape 14" descr="Image result for telehealth icon"/>
          <p:cNvSpPr>
            <a:spLocks noChangeAspect="1" noChangeArrowheads="1"/>
          </p:cNvSpPr>
          <p:nvPr/>
        </p:nvSpPr>
        <p:spPr bwMode="auto">
          <a:xfrm>
            <a:off x="1275162" y="-47387"/>
            <a:ext cx="222886" cy="2971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154" tIns="44577" rIns="89154" bIns="44577" numCol="1" anchor="t" anchorCtr="0" compatLnSpc="1">
            <a:prstTxWarp prst="textNoShape">
              <a:avLst/>
            </a:prstTxWarp>
          </a:bodyPr>
          <a:lstStyle/>
          <a:p>
            <a:endParaRPr lang="en-CA" sz="1755" dirty="0"/>
          </a:p>
        </p:txBody>
      </p:sp>
      <p:grpSp>
        <p:nvGrpSpPr>
          <p:cNvPr id="13" name="Group 6"/>
          <p:cNvGrpSpPr/>
          <p:nvPr/>
        </p:nvGrpSpPr>
        <p:grpSpPr>
          <a:xfrm>
            <a:off x="5115933" y="709812"/>
            <a:ext cx="3707824" cy="5464811"/>
            <a:chOff x="7895051" y="1007976"/>
            <a:chExt cx="3519922" cy="4827224"/>
          </a:xfrm>
        </p:grpSpPr>
        <p:sp>
          <p:nvSpPr>
            <p:cNvPr id="14" name="Shape 165"/>
            <p:cNvSpPr/>
            <p:nvPr/>
          </p:nvSpPr>
          <p:spPr>
            <a:xfrm>
              <a:off x="7895051" y="1007976"/>
              <a:ext cx="3519922" cy="4827224"/>
            </a:xfrm>
            <a:prstGeom prst="rect">
              <a:avLst/>
            </a:prstGeom>
            <a:solidFill>
              <a:srgbClr val="0F80BD"/>
            </a:solidFill>
            <a:ln>
              <a:noFill/>
            </a:ln>
          </p:spPr>
          <p:txBody>
            <a:bodyPr lIns="89139" tIns="44558" rIns="89139" bIns="44558" anchor="t" anchorCtr="0">
              <a:noAutofit/>
            </a:bodyPr>
            <a:lstStyle/>
            <a:p>
              <a:endParaRPr sz="1560" b="1" kern="0" dirty="0">
                <a:solidFill>
                  <a:srgbClr val="4D4D4D"/>
                </a:solidFill>
                <a:latin typeface="Calibri"/>
                <a:ea typeface="Calibri"/>
                <a:cs typeface="Calibri"/>
                <a:sym typeface="Calibri"/>
              </a:endParaRPr>
            </a:p>
            <a:p>
              <a:endParaRPr sz="1560" b="1" kern="0" dirty="0">
                <a:solidFill>
                  <a:srgbClr val="4D4D4D"/>
                </a:solidFill>
                <a:latin typeface="Calibri"/>
                <a:ea typeface="Calibri"/>
                <a:cs typeface="Calibri"/>
                <a:sym typeface="Calibri"/>
              </a:endParaRPr>
            </a:p>
            <a:p>
              <a:endParaRPr sz="1560" kern="0" dirty="0">
                <a:solidFill>
                  <a:srgbClr val="4D4D4D"/>
                </a:solidFill>
                <a:latin typeface="Calibri"/>
                <a:ea typeface="Calibri"/>
                <a:cs typeface="Calibri"/>
                <a:sym typeface="Calibri"/>
              </a:endParaRPr>
            </a:p>
          </p:txBody>
        </p:sp>
        <p:pic>
          <p:nvPicPr>
            <p:cNvPr id="15" name="Picture 10" descr="C:\Users\kassamy\Downloads\noun_724562_c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767" t="4560" r="7928" b="16526"/>
            <a:stretch/>
          </p:blipFill>
          <p:spPr bwMode="auto">
            <a:xfrm>
              <a:off x="8707102" y="4366306"/>
              <a:ext cx="1895820" cy="146889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p:cNvSpPr/>
            <p:nvPr/>
          </p:nvSpPr>
          <p:spPr>
            <a:xfrm>
              <a:off x="7895051" y="1109615"/>
              <a:ext cx="3519922" cy="3466315"/>
            </a:xfrm>
            <a:prstGeom prst="rect">
              <a:avLst/>
            </a:prstGeom>
          </p:spPr>
          <p:txBody>
            <a:bodyPr wrap="square">
              <a:spAutoFit/>
            </a:bodyPr>
            <a:lstStyle/>
            <a:p>
              <a:pPr algn="ctr">
                <a:spcBef>
                  <a:spcPts val="293"/>
                </a:spcBef>
                <a:spcAft>
                  <a:spcPts val="293"/>
                </a:spcAft>
              </a:pPr>
              <a:endParaRPr lang="en-CA" sz="1600" b="1" dirty="0">
                <a:solidFill>
                  <a:srgbClr val="FFFF00"/>
                </a:solidFill>
                <a:latin typeface="Calibri" panose="020F0502020204030204" pitchFamily="34" charset="0"/>
                <a:cs typeface="Calibri" panose="020F0502020204030204" pitchFamily="34" charset="0"/>
              </a:endParaRPr>
            </a:p>
            <a:p>
              <a:pPr algn="ctr">
                <a:spcBef>
                  <a:spcPts val="293"/>
                </a:spcBef>
                <a:spcAft>
                  <a:spcPts val="293"/>
                </a:spcAft>
              </a:pPr>
              <a:r>
                <a:rPr lang="en-CA" sz="1600" b="1" dirty="0">
                  <a:solidFill>
                    <a:schemeClr val="bg1"/>
                  </a:solidFill>
                  <a:latin typeface="Calibri" panose="020F0502020204030204" pitchFamily="34" charset="0"/>
                  <a:cs typeface="Calibri" panose="020F0502020204030204" pitchFamily="34" charset="0"/>
                </a:rPr>
                <a:t>Primary Care will be able to support their patients through an accessible consistent patient care pathway  and improved access to specialty care</a:t>
              </a:r>
            </a:p>
            <a:p>
              <a:pPr algn="ctr">
                <a:spcBef>
                  <a:spcPts val="293"/>
                </a:spcBef>
                <a:spcAft>
                  <a:spcPts val="293"/>
                </a:spcAft>
              </a:pPr>
              <a:endParaRPr lang="en-CA" sz="1600" b="1" dirty="0">
                <a:solidFill>
                  <a:srgbClr val="FFFF00"/>
                </a:solidFill>
                <a:latin typeface="Calibri" panose="020F0502020204030204" pitchFamily="34" charset="0"/>
                <a:cs typeface="Calibri" panose="020F0502020204030204" pitchFamily="34" charset="0"/>
              </a:endParaRPr>
            </a:p>
            <a:p>
              <a:pPr algn="ctr">
                <a:spcBef>
                  <a:spcPts val="293"/>
                </a:spcBef>
                <a:spcAft>
                  <a:spcPts val="293"/>
                </a:spcAft>
              </a:pPr>
              <a:r>
                <a:rPr lang="en-CA" sz="1600" b="1" dirty="0">
                  <a:solidFill>
                    <a:schemeClr val="bg1"/>
                  </a:solidFill>
                  <a:latin typeface="Calibri" panose="020F0502020204030204" pitchFamily="34" charset="0"/>
                  <a:cs typeface="Calibri" panose="020F0502020204030204" pitchFamily="34" charset="0"/>
                </a:rPr>
                <a:t>Specialists receive more appropriate referrals which allow for more predictable practice and improved wait list management</a:t>
              </a:r>
              <a:r>
                <a:rPr lang="en-CA" sz="1600" dirty="0">
                  <a:solidFill>
                    <a:schemeClr val="bg1"/>
                  </a:solidFill>
                  <a:latin typeface="Calibri" panose="020F0502020204030204" pitchFamily="34" charset="0"/>
                  <a:cs typeface="Calibri" panose="020F0502020204030204" pitchFamily="34" charset="0"/>
                </a:rPr>
                <a:t>.</a:t>
              </a:r>
            </a:p>
            <a:p>
              <a:pPr algn="ctr">
                <a:spcBef>
                  <a:spcPts val="293"/>
                </a:spcBef>
                <a:spcAft>
                  <a:spcPts val="293"/>
                </a:spcAft>
              </a:pPr>
              <a:endParaRPr lang="en-CA" sz="1600" dirty="0">
                <a:solidFill>
                  <a:schemeClr val="bg1"/>
                </a:solidFill>
                <a:latin typeface="Calibri" panose="020F0502020204030204" pitchFamily="34" charset="0"/>
                <a:cs typeface="Calibri" panose="020F0502020204030204" pitchFamily="34" charset="0"/>
              </a:endParaRPr>
            </a:p>
            <a:p>
              <a:pPr algn="ctr">
                <a:spcBef>
                  <a:spcPts val="293"/>
                </a:spcBef>
                <a:spcAft>
                  <a:spcPts val="293"/>
                </a:spcAft>
              </a:pPr>
              <a:r>
                <a:rPr lang="en-CA" sz="1600" b="1" dirty="0">
                  <a:solidFill>
                    <a:schemeClr val="bg1"/>
                  </a:solidFill>
                  <a:latin typeface="Calibri" panose="020F0502020204030204" pitchFamily="34" charset="0"/>
                  <a:cs typeface="Calibri" panose="020F0502020204030204" pitchFamily="34" charset="0"/>
                </a:rPr>
                <a:t>Ontario’s health system will become more sustainable, with improved access to appropriate and high quality care.</a:t>
              </a:r>
            </a:p>
          </p:txBody>
        </p:sp>
      </p:grpSp>
      <p:sp>
        <p:nvSpPr>
          <p:cNvPr id="17" name="Content Placeholder 6"/>
          <p:cNvSpPr txBox="1">
            <a:spLocks/>
          </p:cNvSpPr>
          <p:nvPr/>
        </p:nvSpPr>
        <p:spPr>
          <a:xfrm>
            <a:off x="620761" y="1871408"/>
            <a:ext cx="4798148" cy="3848916"/>
          </a:xfrm>
          <a:prstGeom prst="rect">
            <a:avLst/>
          </a:prstGeom>
          <a:noFill/>
        </p:spPr>
        <p:txBody>
          <a:bodyPr vert="horz" lIns="89154" tIns="44577" rIns="89154" bIns="44577" rtlCol="0">
            <a:normAutofit lnSpcReduction="10000"/>
          </a:bodyPr>
          <a:lstStyle>
            <a:lvl1pPr marL="342900" indent="-342900" algn="l" defTabSz="457200"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1pPr>
            <a:lvl2pPr marL="742950" indent="-285750" algn="l" defTabSz="457200"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2pPr>
            <a:lvl3pPr marL="1143000" indent="-228600" algn="l" defTabSz="457200"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95"/>
              </a:spcBef>
              <a:spcAft>
                <a:spcPts val="195"/>
              </a:spcAft>
              <a:buNone/>
            </a:pPr>
            <a:r>
              <a:rPr lang="en-US" sz="1755" b="1" dirty="0"/>
              <a:t>All Ontarians have timely access to high quality, integrated MSK Care through:</a:t>
            </a:r>
          </a:p>
          <a:p>
            <a:pPr marL="0" indent="0">
              <a:spcBef>
                <a:spcPts val="195"/>
              </a:spcBef>
              <a:spcAft>
                <a:spcPts val="195"/>
              </a:spcAft>
              <a:buNone/>
            </a:pPr>
            <a:endParaRPr lang="en-CA" sz="975" b="1" kern="0" dirty="0"/>
          </a:p>
          <a:p>
            <a:pPr marL="278600" indent="-278600">
              <a:spcBef>
                <a:spcPts val="195"/>
              </a:spcBef>
              <a:spcAft>
                <a:spcPts val="195"/>
              </a:spcAft>
              <a:buFont typeface="Arial" panose="020B0604020202020204" pitchFamily="34" charset="0"/>
              <a:buChar char="•"/>
            </a:pPr>
            <a:r>
              <a:rPr lang="en-CA" sz="1755" dirty="0"/>
              <a:t>Proven models of care</a:t>
            </a:r>
          </a:p>
          <a:p>
            <a:pPr marL="278600" indent="-278600">
              <a:spcBef>
                <a:spcPts val="195"/>
              </a:spcBef>
              <a:spcAft>
                <a:spcPts val="195"/>
              </a:spcAft>
              <a:buFont typeface="Arial" panose="020B0604020202020204" pitchFamily="34" charset="0"/>
              <a:buChar char="•"/>
            </a:pPr>
            <a:r>
              <a:rPr lang="en-CA" sz="1755" dirty="0"/>
              <a:t>A team approach, Shared care</a:t>
            </a:r>
          </a:p>
          <a:p>
            <a:pPr marL="278600" indent="-278600">
              <a:spcBef>
                <a:spcPts val="195"/>
              </a:spcBef>
              <a:spcAft>
                <a:spcPts val="195"/>
              </a:spcAft>
              <a:buFont typeface="Arial" panose="020B0604020202020204" pitchFamily="34" charset="0"/>
              <a:buChar char="•"/>
            </a:pPr>
            <a:r>
              <a:rPr lang="en-CA" sz="1755" dirty="0"/>
              <a:t>Improved value</a:t>
            </a:r>
          </a:p>
          <a:p>
            <a:pPr marL="278600" indent="-278600">
              <a:spcBef>
                <a:spcPts val="195"/>
              </a:spcBef>
              <a:spcAft>
                <a:spcPts val="195"/>
              </a:spcAft>
              <a:buFont typeface="Arial" panose="020B0604020202020204" pitchFamily="34" charset="0"/>
              <a:buChar char="•"/>
            </a:pPr>
            <a:r>
              <a:rPr lang="en-CA" sz="1755" dirty="0"/>
              <a:t>Patient choice</a:t>
            </a:r>
          </a:p>
          <a:p>
            <a:pPr marL="278600" indent="-278600">
              <a:spcBef>
                <a:spcPts val="195"/>
              </a:spcBef>
              <a:spcAft>
                <a:spcPts val="195"/>
              </a:spcAft>
              <a:buFont typeface="Arial" panose="020B0604020202020204" pitchFamily="34" charset="0"/>
              <a:buChar char="•"/>
            </a:pPr>
            <a:r>
              <a:rPr lang="en-CA" sz="1755" dirty="0"/>
              <a:t>Selective referral to surgeons</a:t>
            </a:r>
          </a:p>
          <a:p>
            <a:pPr marL="278600" indent="-278600">
              <a:spcBef>
                <a:spcPts val="195"/>
              </a:spcBef>
              <a:spcAft>
                <a:spcPts val="195"/>
              </a:spcAft>
              <a:buFont typeface="Arial" panose="020B0604020202020204" pitchFamily="34" charset="0"/>
              <a:buChar char="•"/>
            </a:pPr>
            <a:r>
              <a:rPr lang="en-CA" sz="1755" dirty="0"/>
              <a:t>Integration through community resources and linkages</a:t>
            </a:r>
          </a:p>
          <a:p>
            <a:pPr marL="278600" indent="-278600">
              <a:spcBef>
                <a:spcPts val="195"/>
              </a:spcBef>
              <a:spcAft>
                <a:spcPts val="195"/>
              </a:spcAft>
              <a:buFont typeface="Arial" panose="020B0604020202020204" pitchFamily="34" charset="0"/>
              <a:buChar char="•"/>
            </a:pPr>
            <a:r>
              <a:rPr lang="en-CA" sz="1755" dirty="0"/>
              <a:t>E-tracking/referral management</a:t>
            </a:r>
            <a:endParaRPr lang="en-CA" sz="878" dirty="0"/>
          </a:p>
        </p:txBody>
      </p:sp>
      <p:sp>
        <p:nvSpPr>
          <p:cNvPr id="18" name="Slide Number Placeholder 4">
            <a:extLst>
              <a:ext uri="{FF2B5EF4-FFF2-40B4-BE49-F238E27FC236}">
                <a16:creationId xmlns="" xmlns:a16="http://schemas.microsoft.com/office/drawing/2014/main" id="{9D365501-9E60-4708-AD71-D81F72512835}"/>
              </a:ext>
            </a:extLst>
          </p:cNvPr>
          <p:cNvSpPr>
            <a:spLocks noGrp="1"/>
          </p:cNvSpPr>
          <p:nvPr>
            <p:ph type="sldNum" sz="quarter" idx="12"/>
          </p:nvPr>
        </p:nvSpPr>
        <p:spPr>
          <a:xfrm>
            <a:off x="6690157" y="6543354"/>
            <a:ext cx="2133600" cy="365125"/>
          </a:xfrm>
        </p:spPr>
        <p:txBody>
          <a:bodyPr/>
          <a:lstStyle/>
          <a:p>
            <a:fld id="{8381C152-94C7-D34C-AACB-66A204921BF2}" type="slidenum">
              <a:rPr lang="en-US" smtClean="0">
                <a:solidFill>
                  <a:schemeClr val="tx1"/>
                </a:solidFill>
              </a:rPr>
              <a:pPr/>
              <a:t>17</a:t>
            </a:fld>
            <a:endParaRPr lang="en-US" dirty="0">
              <a:solidFill>
                <a:schemeClr val="tx1"/>
              </a:solidFill>
            </a:endParaRPr>
          </a:p>
        </p:txBody>
      </p:sp>
    </p:spTree>
    <p:extLst>
      <p:ext uri="{BB962C8B-B14F-4D97-AF65-F5344CB8AC3E}">
        <p14:creationId xmlns:p14="http://schemas.microsoft.com/office/powerpoint/2010/main" val="3029597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0" y="630836"/>
            <a:ext cx="9073995" cy="609599"/>
          </a:xfrm>
          <a:prstGeom prst="rect">
            <a:avLst/>
          </a:prstGeom>
          <a:noFill/>
          <a:ln>
            <a:noFill/>
          </a:ln>
        </p:spPr>
        <p:txBody>
          <a:bodyPr vert="horz" lIns="91425" tIns="45700" rIns="91425" bIns="45700" rtlCol="0" anchor="t" anchorCtr="0">
            <a:noAutofit/>
          </a:bodyPr>
          <a:lstStyle/>
          <a:p>
            <a:pPr>
              <a:spcBef>
                <a:spcPts val="0"/>
              </a:spcBef>
              <a:buSzPct val="25000"/>
            </a:pPr>
            <a:r>
              <a:rPr lang="en-CA" sz="1800" b="1" dirty="0">
                <a:solidFill>
                  <a:srgbClr val="4F81BD"/>
                </a:solidFill>
              </a:rPr>
              <a:t>The need to addres</a:t>
            </a:r>
            <a:r>
              <a:rPr lang="en-CA" sz="1800" b="1" dirty="0">
                <a:solidFill>
                  <a:srgbClr val="4F81BD"/>
                </a:solidFill>
                <a:sym typeface="Arial"/>
              </a:rPr>
              <a:t>s access to care for patients with MSK conditions is growing</a:t>
            </a:r>
          </a:p>
        </p:txBody>
      </p:sp>
      <p:sp>
        <p:nvSpPr>
          <p:cNvPr id="222" name="Shape 222"/>
          <p:cNvSpPr txBox="1">
            <a:spLocks noGrp="1"/>
          </p:cNvSpPr>
          <p:nvPr>
            <p:ph type="sldNum" idx="4294967295"/>
          </p:nvPr>
        </p:nvSpPr>
        <p:spPr>
          <a:xfrm>
            <a:off x="7223556" y="6561667"/>
            <a:ext cx="1428749" cy="228600"/>
          </a:xfrm>
          <a:prstGeom prst="rect">
            <a:avLst/>
          </a:prstGeom>
          <a:noFill/>
          <a:ln>
            <a:noFill/>
          </a:ln>
        </p:spPr>
        <p:txBody>
          <a:bodyPr vert="horz" lIns="91425" tIns="45700" rIns="91425" bIns="45700" rtlCol="0" anchor="t" anchorCtr="0">
            <a:noAutofit/>
          </a:bodyPr>
          <a:lstStyle/>
          <a:p>
            <a:pPr>
              <a:buSzPct val="25000"/>
            </a:pPr>
            <a:fld id="{00000000-1234-1234-1234-123412341234}" type="slidenum">
              <a:rPr lang="en-CA">
                <a:solidFill>
                  <a:prstClr val="black"/>
                </a:solidFill>
                <a:latin typeface="Calibri"/>
                <a:ea typeface="Calibri"/>
                <a:cs typeface="Calibri"/>
                <a:sym typeface="Calibri"/>
              </a:rPr>
              <a:pPr>
                <a:buSzPct val="25000"/>
              </a:pPr>
              <a:t>18</a:t>
            </a:fld>
            <a:endParaRPr lang="en-CA" dirty="0">
              <a:solidFill>
                <a:prstClr val="black"/>
              </a:solidFill>
              <a:latin typeface="Calibri"/>
              <a:ea typeface="Calibri"/>
              <a:cs typeface="Calibri"/>
              <a:sym typeface="Calibri"/>
            </a:endParaRPr>
          </a:p>
        </p:txBody>
      </p:sp>
      <p:grpSp>
        <p:nvGrpSpPr>
          <p:cNvPr id="223" name="Shape 223"/>
          <p:cNvGrpSpPr/>
          <p:nvPr/>
        </p:nvGrpSpPr>
        <p:grpSpPr>
          <a:xfrm>
            <a:off x="1390123" y="2147659"/>
            <a:ext cx="625239" cy="685802"/>
            <a:chOff x="-2362200" y="1371598"/>
            <a:chExt cx="833652" cy="685802"/>
          </a:xfrm>
        </p:grpSpPr>
        <p:pic>
          <p:nvPicPr>
            <p:cNvPr id="224" name="Shape 224" descr="http://tse1.mm.bing.net/th?&amp;id=OIP.M6d4bc782198ce79ebf6e4b5215e2db3bo0&amp;w=281&amp;h=299&amp;c=0&amp;pid=1.9&amp;rs=0&amp;p=0&amp;r=0">
              <a:hlinkClick r:id="rId3"/>
            </p:cNvPr>
            <p:cNvPicPr preferRelativeResize="0"/>
            <p:nvPr/>
          </p:nvPicPr>
          <p:blipFill rotWithShape="1">
            <a:blip r:embed="rId4">
              <a:alphaModFix/>
            </a:blip>
            <a:srcRect l="30169" t="4553" r="30057" b="4876"/>
            <a:stretch/>
          </p:blipFill>
          <p:spPr>
            <a:xfrm>
              <a:off x="-2362200" y="1371599"/>
              <a:ext cx="283028" cy="685801"/>
            </a:xfrm>
            <a:prstGeom prst="rect">
              <a:avLst/>
            </a:prstGeom>
            <a:noFill/>
            <a:ln>
              <a:noFill/>
            </a:ln>
          </p:spPr>
        </p:pic>
        <p:pic>
          <p:nvPicPr>
            <p:cNvPr id="225" name="Shape 225" descr="http://tse1.mm.bing.net/th?&amp;id=OIP.M6d4bc782198ce79ebf6e4b5215e2db3bo0&amp;w=281&amp;h=299&amp;c=0&amp;pid=1.9&amp;rs=0&amp;p=0&amp;r=0">
              <a:hlinkClick r:id="rId3"/>
            </p:cNvPr>
            <p:cNvPicPr preferRelativeResize="0"/>
            <p:nvPr/>
          </p:nvPicPr>
          <p:blipFill rotWithShape="1">
            <a:blip r:embed="rId5">
              <a:alphaModFix/>
            </a:blip>
            <a:srcRect l="30169" t="4553" r="30057" b="4876"/>
            <a:stretch/>
          </p:blipFill>
          <p:spPr>
            <a:xfrm>
              <a:off x="-2094606" y="1371598"/>
              <a:ext cx="283028" cy="685801"/>
            </a:xfrm>
            <a:prstGeom prst="rect">
              <a:avLst/>
            </a:prstGeom>
            <a:noFill/>
            <a:ln>
              <a:noFill/>
            </a:ln>
          </p:spPr>
        </p:pic>
        <p:pic>
          <p:nvPicPr>
            <p:cNvPr id="226" name="Shape 226" descr="http://tse1.mm.bing.net/th?&amp;id=OIP.M6d4bc782198ce79ebf6e4b5215e2db3bo0&amp;w=281&amp;h=299&amp;c=0&amp;pid=1.9&amp;rs=0&amp;p=0&amp;r=0">
              <a:hlinkClick r:id="rId3"/>
            </p:cNvPr>
            <p:cNvPicPr preferRelativeResize="0"/>
            <p:nvPr/>
          </p:nvPicPr>
          <p:blipFill rotWithShape="1">
            <a:blip r:embed="rId5">
              <a:alphaModFix/>
            </a:blip>
            <a:srcRect l="30169" t="4553" r="30057" b="4876"/>
            <a:stretch/>
          </p:blipFill>
          <p:spPr>
            <a:xfrm>
              <a:off x="-1811576" y="1371600"/>
              <a:ext cx="283028" cy="685801"/>
            </a:xfrm>
            <a:prstGeom prst="rect">
              <a:avLst/>
            </a:prstGeom>
            <a:noFill/>
            <a:ln>
              <a:noFill/>
            </a:ln>
          </p:spPr>
        </p:pic>
      </p:grpSp>
      <p:sp>
        <p:nvSpPr>
          <p:cNvPr id="228" name="Shape 228"/>
          <p:cNvSpPr/>
          <p:nvPr/>
        </p:nvSpPr>
        <p:spPr>
          <a:xfrm>
            <a:off x="5423332" y="1469422"/>
            <a:ext cx="2514599" cy="1600437"/>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SzPct val="25000"/>
            </a:pPr>
            <a:r>
              <a:rPr lang="en-CA" sz="1400" i="1" dirty="0">
                <a:solidFill>
                  <a:prstClr val="black"/>
                </a:solidFill>
                <a:latin typeface="Calibri"/>
                <a:ea typeface="Calibri"/>
                <a:cs typeface="Calibri"/>
                <a:sym typeface="Calibri"/>
              </a:rPr>
              <a:t>Utilization</a:t>
            </a:r>
          </a:p>
          <a:p>
            <a:pPr marL="87313" indent="-87313" eaLnBrk="1" fontAlgn="auto" hangingPunct="1">
              <a:spcBef>
                <a:spcPts val="0"/>
              </a:spcBef>
              <a:spcAft>
                <a:spcPts val="0"/>
              </a:spcAft>
              <a:buClr>
                <a:prstClr val="black"/>
              </a:buClr>
              <a:buSzPct val="100000"/>
              <a:buFont typeface="Arial"/>
              <a:buChar char="•"/>
            </a:pPr>
            <a:r>
              <a:rPr lang="en-CA" sz="1400" dirty="0">
                <a:solidFill>
                  <a:prstClr val="black"/>
                </a:solidFill>
                <a:latin typeface="Calibri"/>
                <a:ea typeface="Calibri"/>
                <a:cs typeface="Calibri"/>
                <a:sym typeface="Calibri"/>
              </a:rPr>
              <a:t>3.1M Ontarians made 8M outpatient visits associated with MSK in 13/14 (5.6M were primary care visits, 560K ED visits)</a:t>
            </a:r>
          </a:p>
          <a:p>
            <a:pPr marL="87313" indent="-87313" eaLnBrk="1" fontAlgn="auto" hangingPunct="1">
              <a:spcBef>
                <a:spcPts val="0"/>
              </a:spcBef>
              <a:spcAft>
                <a:spcPts val="0"/>
              </a:spcAft>
              <a:buClr>
                <a:prstClr val="black"/>
              </a:buClr>
              <a:buSzPct val="100000"/>
              <a:buFont typeface="Arial"/>
              <a:buChar char="•"/>
            </a:pPr>
            <a:r>
              <a:rPr lang="en-CA" sz="1400" dirty="0">
                <a:solidFill>
                  <a:prstClr val="black"/>
                </a:solidFill>
                <a:latin typeface="Calibri"/>
                <a:ea typeface="Calibri"/>
                <a:cs typeface="Calibri"/>
                <a:sym typeface="Calibri"/>
              </a:rPr>
              <a:t>At least 37% of MRIs in the province are ordered for MSK conditions</a:t>
            </a:r>
          </a:p>
          <a:p>
            <a:pPr eaLnBrk="1" fontAlgn="auto" hangingPunct="1">
              <a:spcBef>
                <a:spcPts val="0"/>
              </a:spcBef>
              <a:spcAft>
                <a:spcPts val="0"/>
              </a:spcAft>
            </a:pPr>
            <a:endParaRPr sz="1400" dirty="0">
              <a:solidFill>
                <a:prstClr val="black"/>
              </a:solidFill>
              <a:latin typeface="Calibri"/>
              <a:ea typeface="Calibri"/>
              <a:cs typeface="Calibri"/>
              <a:sym typeface="Calibri"/>
            </a:endParaRPr>
          </a:p>
        </p:txBody>
      </p:sp>
      <p:pic>
        <p:nvPicPr>
          <p:cNvPr id="229" name="Shape 229"/>
          <p:cNvPicPr preferRelativeResize="0"/>
          <p:nvPr/>
        </p:nvPicPr>
        <p:blipFill rotWithShape="1">
          <a:blip r:embed="rId6">
            <a:alphaModFix/>
          </a:blip>
          <a:srcRect/>
          <a:stretch/>
        </p:blipFill>
        <p:spPr>
          <a:xfrm>
            <a:off x="4649418" y="2093365"/>
            <a:ext cx="593882" cy="789295"/>
          </a:xfrm>
          <a:prstGeom prst="rect">
            <a:avLst/>
          </a:prstGeom>
          <a:noFill/>
          <a:ln>
            <a:noFill/>
          </a:ln>
        </p:spPr>
      </p:pic>
      <p:pic>
        <p:nvPicPr>
          <p:cNvPr id="230" name="Shape 230"/>
          <p:cNvPicPr preferRelativeResize="0"/>
          <p:nvPr/>
        </p:nvPicPr>
        <p:blipFill rotWithShape="1">
          <a:blip r:embed="rId7">
            <a:alphaModFix/>
          </a:blip>
          <a:srcRect/>
          <a:stretch/>
        </p:blipFill>
        <p:spPr>
          <a:xfrm>
            <a:off x="1394460" y="3658788"/>
            <a:ext cx="662940" cy="743712"/>
          </a:xfrm>
          <a:prstGeom prst="rect">
            <a:avLst/>
          </a:prstGeom>
          <a:noFill/>
          <a:ln>
            <a:noFill/>
          </a:ln>
        </p:spPr>
      </p:pic>
      <p:sp>
        <p:nvSpPr>
          <p:cNvPr id="231" name="Shape 231"/>
          <p:cNvSpPr/>
          <p:nvPr/>
        </p:nvSpPr>
        <p:spPr>
          <a:xfrm>
            <a:off x="2174423" y="3063905"/>
            <a:ext cx="2514599" cy="2554544"/>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SzPct val="25000"/>
            </a:pPr>
            <a:r>
              <a:rPr lang="en-CA" sz="1400" i="1" dirty="0">
                <a:solidFill>
                  <a:prstClr val="black"/>
                </a:solidFill>
                <a:latin typeface="Calibri"/>
                <a:ea typeface="Calibri"/>
                <a:cs typeface="Calibri"/>
                <a:sym typeface="Calibri"/>
              </a:rPr>
              <a:t>Surgical utilization</a:t>
            </a:r>
          </a:p>
          <a:p>
            <a:pPr marL="95250" indent="-95250" eaLnBrk="1" fontAlgn="auto" hangingPunct="1">
              <a:spcBef>
                <a:spcPts val="0"/>
              </a:spcBef>
              <a:spcAft>
                <a:spcPts val="0"/>
              </a:spcAft>
              <a:buClr>
                <a:prstClr val="black"/>
              </a:buClr>
              <a:buSzPct val="100000"/>
              <a:buFont typeface="Arial"/>
              <a:buChar char="•"/>
            </a:pPr>
            <a:r>
              <a:rPr lang="en-CA" sz="1400" dirty="0">
                <a:solidFill>
                  <a:prstClr val="black"/>
                </a:solidFill>
                <a:latin typeface="Calibri"/>
                <a:ea typeface="Calibri"/>
                <a:cs typeface="Calibri"/>
                <a:sym typeface="Calibri"/>
              </a:rPr>
              <a:t>MSK surgeries account for 15%</a:t>
            </a:r>
            <a:r>
              <a:rPr lang="en-CA" sz="1400" dirty="0">
                <a:solidFill>
                  <a:srgbClr val="FF0000"/>
                </a:solidFill>
                <a:latin typeface="Calibri"/>
                <a:ea typeface="Calibri"/>
                <a:cs typeface="Calibri"/>
                <a:sym typeface="Calibri"/>
              </a:rPr>
              <a:t> </a:t>
            </a:r>
            <a:r>
              <a:rPr lang="en-CA" sz="1400" dirty="0">
                <a:solidFill>
                  <a:prstClr val="black"/>
                </a:solidFill>
                <a:latin typeface="Calibri"/>
                <a:ea typeface="Calibri"/>
                <a:cs typeface="Calibri"/>
                <a:sym typeface="Calibri"/>
              </a:rPr>
              <a:t>and represent the lowest % completed within target, of surgical procedures in ON</a:t>
            </a:r>
          </a:p>
          <a:p>
            <a:pPr marL="95250" indent="-95250" eaLnBrk="1" fontAlgn="auto" hangingPunct="1">
              <a:spcBef>
                <a:spcPts val="0"/>
              </a:spcBef>
              <a:spcAft>
                <a:spcPts val="0"/>
              </a:spcAft>
              <a:buClr>
                <a:prstClr val="black"/>
              </a:buClr>
              <a:buSzPct val="100000"/>
              <a:buFont typeface="Arial"/>
              <a:buChar char="•"/>
            </a:pPr>
            <a:r>
              <a:rPr lang="en-CA" sz="1400" dirty="0">
                <a:solidFill>
                  <a:prstClr val="black"/>
                </a:solidFill>
                <a:latin typeface="Calibri"/>
                <a:ea typeface="Calibri"/>
                <a:cs typeface="Calibri"/>
                <a:sym typeface="Calibri"/>
              </a:rPr>
              <a:t>Volumes steadily increasing since 12/13: hip replacement: 5.1%/year, knee replacement: 3.3%/year</a:t>
            </a:r>
          </a:p>
          <a:p>
            <a:pPr eaLnBrk="1" fontAlgn="auto" hangingPunct="1">
              <a:spcBef>
                <a:spcPts val="0"/>
              </a:spcBef>
              <a:spcAft>
                <a:spcPts val="0"/>
              </a:spcAft>
            </a:pPr>
            <a:endParaRPr sz="600" dirty="0">
              <a:solidFill>
                <a:prstClr val="black"/>
              </a:solidFill>
              <a:latin typeface="Calibri"/>
              <a:ea typeface="Calibri"/>
              <a:cs typeface="Calibri"/>
              <a:sym typeface="Calibri"/>
            </a:endParaRPr>
          </a:p>
          <a:p>
            <a:pPr eaLnBrk="1" fontAlgn="auto" hangingPunct="1">
              <a:spcBef>
                <a:spcPts val="0"/>
              </a:spcBef>
              <a:spcAft>
                <a:spcPts val="0"/>
              </a:spcAft>
              <a:buSzPct val="25000"/>
            </a:pPr>
            <a:r>
              <a:rPr lang="en-CA" sz="1400" i="1" dirty="0">
                <a:solidFill>
                  <a:prstClr val="black"/>
                </a:solidFill>
                <a:latin typeface="Calibri"/>
                <a:ea typeface="Calibri"/>
                <a:cs typeface="Calibri"/>
                <a:sym typeface="Calibri"/>
              </a:rPr>
              <a:t>Opioid dependency</a:t>
            </a:r>
          </a:p>
          <a:p>
            <a:pPr marL="87313" indent="-87313" eaLnBrk="1" fontAlgn="auto" hangingPunct="1">
              <a:spcBef>
                <a:spcPts val="0"/>
              </a:spcBef>
              <a:spcAft>
                <a:spcPts val="0"/>
              </a:spcAft>
              <a:buClr>
                <a:prstClr val="black"/>
              </a:buClr>
              <a:buSzPct val="100000"/>
              <a:buFont typeface="Arial"/>
              <a:buChar char="•"/>
            </a:pPr>
            <a:r>
              <a:rPr lang="en-CA" sz="1400" dirty="0">
                <a:solidFill>
                  <a:prstClr val="black"/>
                </a:solidFill>
                <a:latin typeface="Calibri"/>
                <a:ea typeface="Calibri"/>
                <a:cs typeface="Calibri"/>
                <a:sym typeface="Calibri"/>
              </a:rPr>
              <a:t>Timely access to appropriate MSK services reduces the incidence of unnecessary opioid prescriptions. Any opioid prescription carries with it a risk of opioid dependence.</a:t>
            </a:r>
          </a:p>
        </p:txBody>
      </p:sp>
      <p:pic>
        <p:nvPicPr>
          <p:cNvPr id="232" name="Shape 232" descr="http://tse1.mm.bing.net/th?&amp;id=OIP.M5d004e2c740bca60410d1fe54077811bo0&amp;w=207&amp;h=207&amp;c=0&amp;pid=1.9&amp;rs=0&amp;p=0&amp;r=0">
            <a:hlinkClick r:id="rId8"/>
          </p:cNvPr>
          <p:cNvPicPr preferRelativeResize="0"/>
          <p:nvPr/>
        </p:nvPicPr>
        <p:blipFill rotWithShape="1">
          <a:blip r:embed="rId9">
            <a:alphaModFix/>
          </a:blip>
          <a:srcRect/>
          <a:stretch/>
        </p:blipFill>
        <p:spPr>
          <a:xfrm>
            <a:off x="4689022" y="3682423"/>
            <a:ext cx="676520" cy="902027"/>
          </a:xfrm>
          <a:prstGeom prst="rect">
            <a:avLst/>
          </a:prstGeom>
          <a:noFill/>
          <a:ln>
            <a:noFill/>
          </a:ln>
        </p:spPr>
      </p:pic>
      <p:sp>
        <p:nvSpPr>
          <p:cNvPr id="233" name="Shape 233"/>
          <p:cNvSpPr/>
          <p:nvPr/>
        </p:nvSpPr>
        <p:spPr>
          <a:xfrm>
            <a:off x="5402313" y="3450725"/>
            <a:ext cx="2556638" cy="1815881"/>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SzPct val="25000"/>
            </a:pPr>
            <a:r>
              <a:rPr lang="en-CA" sz="1400" i="1" dirty="0">
                <a:solidFill>
                  <a:prstClr val="black"/>
                </a:solidFill>
                <a:latin typeface="Calibri"/>
                <a:ea typeface="Calibri"/>
                <a:cs typeface="Calibri"/>
                <a:sym typeface="Calibri"/>
              </a:rPr>
              <a:t>Clinical appropriateness</a:t>
            </a:r>
          </a:p>
          <a:p>
            <a:pPr marL="95250" indent="-95250" eaLnBrk="1" fontAlgn="auto" hangingPunct="1">
              <a:spcBef>
                <a:spcPts val="0"/>
              </a:spcBef>
              <a:spcAft>
                <a:spcPts val="0"/>
              </a:spcAft>
              <a:buClr>
                <a:prstClr val="black"/>
              </a:buClr>
              <a:buSzPct val="100000"/>
              <a:buFont typeface="Arial"/>
              <a:buChar char="•"/>
            </a:pPr>
            <a:r>
              <a:rPr lang="en-CA" sz="1400" dirty="0">
                <a:solidFill>
                  <a:prstClr val="black"/>
                </a:solidFill>
                <a:latin typeface="Calibri"/>
                <a:ea typeface="Calibri"/>
                <a:cs typeface="Calibri"/>
                <a:sym typeface="Calibri"/>
              </a:rPr>
              <a:t>Evidence for sustained reductions in inappropriate utilization (e.g. low back pain pilot in three sites saw $500K/year in costs avoided in reduced imaging)</a:t>
            </a:r>
          </a:p>
          <a:p>
            <a:pPr marL="95250" indent="-95250" eaLnBrk="1" fontAlgn="auto" hangingPunct="1">
              <a:spcBef>
                <a:spcPts val="0"/>
              </a:spcBef>
              <a:spcAft>
                <a:spcPts val="0"/>
              </a:spcAft>
              <a:buClr>
                <a:prstClr val="black"/>
              </a:buClr>
              <a:buSzPct val="100000"/>
              <a:buFont typeface="Arial"/>
              <a:buChar char="•"/>
            </a:pPr>
            <a:r>
              <a:rPr lang="en-CA" sz="1400" dirty="0">
                <a:solidFill>
                  <a:prstClr val="black"/>
                </a:solidFill>
                <a:latin typeface="Calibri"/>
                <a:ea typeface="Calibri"/>
                <a:cs typeface="Calibri"/>
                <a:sym typeface="Calibri"/>
              </a:rPr>
              <a:t>Aging population will continue to require procedures that are clinically appropriate (e.g. hip/knee replacement)</a:t>
            </a:r>
          </a:p>
        </p:txBody>
      </p:sp>
      <p:sp>
        <p:nvSpPr>
          <p:cNvPr id="235" name="Shape 235"/>
          <p:cNvSpPr txBox="1"/>
          <p:nvPr/>
        </p:nvSpPr>
        <p:spPr>
          <a:xfrm>
            <a:off x="1371600" y="1053288"/>
            <a:ext cx="2403444" cy="60534"/>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SzPct val="25000"/>
            </a:pPr>
            <a:r>
              <a:rPr lang="en-CA" sz="2000" b="1" dirty="0">
                <a:solidFill>
                  <a:prstClr val="black"/>
                </a:solidFill>
                <a:latin typeface="Calibri"/>
                <a:ea typeface="Calibri"/>
                <a:cs typeface="Calibri"/>
                <a:sym typeface="Calibri"/>
              </a:rPr>
              <a:t>Evidence for Action:</a:t>
            </a:r>
          </a:p>
        </p:txBody>
      </p:sp>
      <p:pic>
        <p:nvPicPr>
          <p:cNvPr id="236" name="Shape 236"/>
          <p:cNvPicPr preferRelativeResize="0"/>
          <p:nvPr/>
        </p:nvPicPr>
        <p:blipFill rotWithShape="1">
          <a:blip r:embed="rId10">
            <a:alphaModFix/>
          </a:blip>
          <a:srcRect/>
          <a:stretch/>
        </p:blipFill>
        <p:spPr>
          <a:xfrm>
            <a:off x="1398736" y="5266596"/>
            <a:ext cx="715814" cy="533194"/>
          </a:xfrm>
          <a:prstGeom prst="rect">
            <a:avLst/>
          </a:prstGeom>
          <a:noFill/>
          <a:ln>
            <a:noFill/>
          </a:ln>
        </p:spPr>
      </p:pic>
      <p:sp>
        <p:nvSpPr>
          <p:cNvPr id="17" name="Shape 231"/>
          <p:cNvSpPr/>
          <p:nvPr/>
        </p:nvSpPr>
        <p:spPr>
          <a:xfrm>
            <a:off x="2057400" y="1524529"/>
            <a:ext cx="2403444" cy="1490222"/>
          </a:xfrm>
          <a:prstGeom prst="rect">
            <a:avLst/>
          </a:prstGeom>
          <a:noFill/>
          <a:ln>
            <a:noFill/>
          </a:ln>
        </p:spPr>
        <p:txBody>
          <a:bodyPr lIns="91425" tIns="45700" rIns="91425" bIns="45700" anchor="t" anchorCtr="0">
            <a:noAutofit/>
          </a:bodyPr>
          <a:lstStyle/>
          <a:p>
            <a:pPr eaLnBrk="1" fontAlgn="auto" hangingPunct="1">
              <a:spcBef>
                <a:spcPts val="0"/>
              </a:spcBef>
              <a:spcAft>
                <a:spcPts val="0"/>
              </a:spcAft>
              <a:buSzPct val="25000"/>
            </a:pPr>
            <a:r>
              <a:rPr lang="en-CA" sz="1400" i="1" dirty="0">
                <a:solidFill>
                  <a:prstClr val="black"/>
                </a:solidFill>
                <a:latin typeface="Calibri"/>
                <a:ea typeface="Calibri"/>
                <a:cs typeface="Calibri"/>
                <a:sym typeface="Calibri"/>
              </a:rPr>
              <a:t>Prevalence</a:t>
            </a:r>
          </a:p>
          <a:p>
            <a:pPr marL="95250" indent="-95250" eaLnBrk="1" fontAlgn="auto" hangingPunct="1">
              <a:spcBef>
                <a:spcPts val="0"/>
              </a:spcBef>
              <a:spcAft>
                <a:spcPts val="0"/>
              </a:spcAft>
              <a:buClr>
                <a:prstClr val="black"/>
              </a:buClr>
              <a:buSzPct val="100000"/>
              <a:buFont typeface="Arial"/>
              <a:buChar char="•"/>
            </a:pPr>
            <a:r>
              <a:rPr lang="en-CA" sz="1400" dirty="0">
                <a:solidFill>
                  <a:prstClr val="black"/>
                </a:solidFill>
                <a:latin typeface="Calibri"/>
                <a:ea typeface="Calibri"/>
                <a:cs typeface="Calibri"/>
                <a:sym typeface="Calibri"/>
              </a:rPr>
              <a:t>1 in 3 adults affected by musculoskeletal (MSK) diseases (e.g. arthritis, repetitive strain injuries), which will only grow as the population ages </a:t>
            </a:r>
          </a:p>
          <a:p>
            <a:pPr marL="95250" indent="-95250" eaLnBrk="1" fontAlgn="auto" hangingPunct="1">
              <a:spcBef>
                <a:spcPts val="0"/>
              </a:spcBef>
              <a:spcAft>
                <a:spcPts val="0"/>
              </a:spcAft>
              <a:buClr>
                <a:prstClr val="black"/>
              </a:buClr>
              <a:buSzPct val="100000"/>
              <a:buFont typeface="Arial"/>
              <a:buChar char="•"/>
            </a:pPr>
            <a:endParaRPr lang="en-CA" sz="1400" dirty="0">
              <a:solidFill>
                <a:prstClr val="black"/>
              </a:solidFill>
              <a:latin typeface="Calibri"/>
              <a:ea typeface="Calibri"/>
              <a:cs typeface="Calibri"/>
              <a:sym typeface="Calibri"/>
            </a:endParaRPr>
          </a:p>
          <a:p>
            <a:pPr eaLnBrk="1" fontAlgn="auto" hangingPunct="1">
              <a:spcBef>
                <a:spcPts val="0"/>
              </a:spcBef>
              <a:spcAft>
                <a:spcPts val="0"/>
              </a:spcAft>
            </a:pPr>
            <a:endParaRPr sz="600" dirty="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226953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04695890"/>
              </p:ext>
            </p:extLst>
          </p:nvPr>
        </p:nvGraphicFramePr>
        <p:xfrm>
          <a:off x="1875717" y="1421190"/>
          <a:ext cx="7033847" cy="5284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7347" name="Title 5"/>
          <p:cNvSpPr>
            <a:spLocks noGrp="1"/>
          </p:cNvSpPr>
          <p:nvPr>
            <p:ph type="title" idx="4294967295"/>
          </p:nvPr>
        </p:nvSpPr>
        <p:spPr>
          <a:xfrm>
            <a:off x="351718" y="609600"/>
            <a:ext cx="8243887" cy="792162"/>
          </a:xfrm>
        </p:spPr>
        <p:txBody>
          <a:bodyPr>
            <a:normAutofit fontScale="90000"/>
          </a:bodyPr>
          <a:lstStyle/>
          <a:p>
            <a:pPr eaLnBrk="1" hangingPunct="1"/>
            <a:r>
              <a:rPr lang="en-AU" altLang="en-US" sz="3200" b="1" dirty="0">
                <a:solidFill>
                  <a:srgbClr val="0070C0"/>
                </a:solidFill>
              </a:rPr>
              <a:t>Methods of </a:t>
            </a:r>
            <a:r>
              <a:rPr lang="en-AU" altLang="en-US" sz="3200" b="1" dirty="0" smtClean="0">
                <a:solidFill>
                  <a:srgbClr val="0070C0"/>
                </a:solidFill>
              </a:rPr>
              <a:t>APP Competency </a:t>
            </a:r>
            <a:r>
              <a:rPr lang="en-AU" altLang="en-US" sz="3200" b="1" dirty="0">
                <a:solidFill>
                  <a:srgbClr val="0070C0"/>
                </a:solidFill>
              </a:rPr>
              <a:t>Assessment*</a:t>
            </a:r>
          </a:p>
        </p:txBody>
      </p:sp>
      <p:sp>
        <p:nvSpPr>
          <p:cNvPr id="2" name="TextBox 1"/>
          <p:cNvSpPr txBox="1"/>
          <p:nvPr/>
        </p:nvSpPr>
        <p:spPr>
          <a:xfrm>
            <a:off x="234461" y="5181627"/>
            <a:ext cx="1524000" cy="1600438"/>
          </a:xfrm>
          <a:prstGeom prst="rect">
            <a:avLst/>
          </a:prstGeom>
          <a:noFill/>
        </p:spPr>
        <p:txBody>
          <a:bodyPr wrap="square" rtlCol="0">
            <a:spAutoFit/>
          </a:bodyPr>
          <a:lstStyle/>
          <a:p>
            <a:pPr eaLnBrk="1" fontAlgn="auto" hangingPunct="1">
              <a:spcBef>
                <a:spcPts val="0"/>
              </a:spcBef>
              <a:spcAft>
                <a:spcPts val="0"/>
              </a:spcAft>
            </a:pPr>
            <a:r>
              <a:rPr lang="en-US" sz="1400" dirty="0">
                <a:solidFill>
                  <a:prstClr val="black"/>
                </a:solidFill>
                <a:latin typeface="Calibri"/>
              </a:rPr>
              <a:t>*Slide adapted from </a:t>
            </a:r>
          </a:p>
          <a:p>
            <a:pPr eaLnBrk="1" fontAlgn="auto" hangingPunct="1">
              <a:spcBef>
                <a:spcPts val="0"/>
              </a:spcBef>
              <a:spcAft>
                <a:spcPts val="0"/>
              </a:spcAft>
            </a:pPr>
            <a:r>
              <a:rPr lang="en-US" sz="1400" dirty="0">
                <a:solidFill>
                  <a:prstClr val="black"/>
                </a:solidFill>
                <a:latin typeface="Calibri"/>
              </a:rPr>
              <a:t>P. Harding, </a:t>
            </a:r>
          </a:p>
          <a:p>
            <a:pPr eaLnBrk="1" fontAlgn="auto" hangingPunct="1">
              <a:spcBef>
                <a:spcPts val="0"/>
              </a:spcBef>
              <a:spcAft>
                <a:spcPts val="0"/>
              </a:spcAft>
            </a:pPr>
            <a:r>
              <a:rPr lang="en-US" sz="1400" dirty="0">
                <a:solidFill>
                  <a:prstClr val="black"/>
                </a:solidFill>
                <a:latin typeface="Calibri"/>
              </a:rPr>
              <a:t>Competency Webinar </a:t>
            </a:r>
          </a:p>
          <a:p>
            <a:pPr eaLnBrk="1" fontAlgn="auto" hangingPunct="1">
              <a:spcBef>
                <a:spcPts val="0"/>
              </a:spcBef>
              <a:spcAft>
                <a:spcPts val="0"/>
              </a:spcAft>
            </a:pPr>
            <a:r>
              <a:rPr lang="en-US" sz="1400" dirty="0">
                <a:solidFill>
                  <a:prstClr val="black"/>
                </a:solidFill>
                <a:latin typeface="Calibri"/>
              </a:rPr>
              <a:t>for Ontario.</a:t>
            </a:r>
          </a:p>
          <a:p>
            <a:pPr eaLnBrk="1" fontAlgn="auto" hangingPunct="1">
              <a:spcBef>
                <a:spcPts val="0"/>
              </a:spcBef>
              <a:spcAft>
                <a:spcPts val="0"/>
              </a:spcAft>
            </a:pPr>
            <a:r>
              <a:rPr lang="en-US" sz="1400" dirty="0">
                <a:solidFill>
                  <a:prstClr val="black"/>
                </a:solidFill>
                <a:latin typeface="Calibri"/>
              </a:rPr>
              <a:t>August 15, 2018</a:t>
            </a:r>
          </a:p>
        </p:txBody>
      </p:sp>
      <p:sp>
        <p:nvSpPr>
          <p:cNvPr id="3" name="TextBox 2"/>
          <p:cNvSpPr txBox="1"/>
          <p:nvPr/>
        </p:nvSpPr>
        <p:spPr>
          <a:xfrm>
            <a:off x="8424333" y="6516357"/>
            <a:ext cx="338554" cy="276999"/>
          </a:xfrm>
          <a:prstGeom prst="rect">
            <a:avLst/>
          </a:prstGeom>
          <a:noFill/>
        </p:spPr>
        <p:txBody>
          <a:bodyPr wrap="none" rtlCol="0">
            <a:spAutoFit/>
          </a:bodyPr>
          <a:lstStyle/>
          <a:p>
            <a:r>
              <a:rPr lang="en-US" sz="1200" dirty="0" smtClean="0"/>
              <a:t>19</a:t>
            </a:r>
            <a:endParaRPr lang="en-US" sz="1200" dirty="0"/>
          </a:p>
        </p:txBody>
      </p:sp>
    </p:spTree>
    <p:extLst>
      <p:ext uri="{BB962C8B-B14F-4D97-AF65-F5344CB8AC3E}">
        <p14:creationId xmlns:p14="http://schemas.microsoft.com/office/powerpoint/2010/main" val="1699076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902" y="404495"/>
            <a:ext cx="8808720" cy="914400"/>
          </a:xfrm>
        </p:spPr>
        <p:txBody>
          <a:bodyPr/>
          <a:lstStyle/>
          <a:p>
            <a:r>
              <a:rPr lang="en-US" sz="3000" b="0" dirty="0" smtClean="0"/>
              <a:t>Objectives of today’s </a:t>
            </a:r>
            <a:r>
              <a:rPr lang="en-US" sz="3000" b="0" dirty="0"/>
              <a:t>p</a:t>
            </a:r>
            <a:r>
              <a:rPr lang="en-US" sz="3000" b="0" dirty="0" smtClean="0"/>
              <a:t>resentation  </a:t>
            </a:r>
            <a:endParaRPr lang="en-US" sz="3000" b="0" dirty="0"/>
          </a:p>
        </p:txBody>
      </p:sp>
      <p:sp>
        <p:nvSpPr>
          <p:cNvPr id="5" name="Content Placeholder 4"/>
          <p:cNvSpPr>
            <a:spLocks noGrp="1"/>
          </p:cNvSpPr>
          <p:nvPr>
            <p:ph idx="1"/>
          </p:nvPr>
        </p:nvSpPr>
        <p:spPr>
          <a:xfrm>
            <a:off x="149630" y="1318895"/>
            <a:ext cx="8877992" cy="5706995"/>
          </a:xfrm>
        </p:spPr>
        <p:txBody>
          <a:bodyPr/>
          <a:lstStyle/>
          <a:p>
            <a:pPr marL="0" marR="0" indent="0">
              <a:spcBef>
                <a:spcPts val="0"/>
              </a:spcBef>
              <a:spcAft>
                <a:spcPts val="0"/>
              </a:spcAft>
              <a:buNone/>
              <a:tabLst>
                <a:tab pos="540385" algn="l"/>
              </a:tabLst>
            </a:pPr>
            <a:r>
              <a:rPr lang="en-US" sz="2500" dirty="0" smtClean="0">
                <a:latin typeface="Arial"/>
                <a:ea typeface="Cambria"/>
                <a:cs typeface="Arial"/>
              </a:rPr>
              <a:t>  1.  Status update: </a:t>
            </a:r>
          </a:p>
          <a:p>
            <a:pPr marL="0" marR="0" indent="0">
              <a:spcBef>
                <a:spcPts val="0"/>
              </a:spcBef>
              <a:spcAft>
                <a:spcPts val="0"/>
              </a:spcAft>
              <a:buNone/>
              <a:tabLst>
                <a:tab pos="540385" algn="l"/>
              </a:tabLst>
            </a:pPr>
            <a:endParaRPr lang="en-US" sz="2500" dirty="0" smtClean="0">
              <a:latin typeface="Arial"/>
              <a:ea typeface="Cambria"/>
              <a:cs typeface="Arial"/>
            </a:endParaRPr>
          </a:p>
          <a:p>
            <a:pPr lvl="1">
              <a:spcBef>
                <a:spcPts val="0"/>
              </a:spcBef>
              <a:spcAft>
                <a:spcPts val="0"/>
              </a:spcAft>
              <a:buFont typeface="Wingdings" panose="05000000000000000000" pitchFamily="2" charset="2"/>
              <a:buChar char="ü"/>
              <a:tabLst>
                <a:tab pos="540385" algn="l"/>
              </a:tabLst>
            </a:pPr>
            <a:r>
              <a:rPr lang="en-US" sz="2500" dirty="0">
                <a:latin typeface="Arial"/>
                <a:ea typeface="Cambria"/>
                <a:cs typeface="Arial"/>
              </a:rPr>
              <a:t>	</a:t>
            </a:r>
            <a:r>
              <a:rPr lang="en-US" sz="2500" dirty="0" smtClean="0">
                <a:latin typeface="Arial"/>
                <a:ea typeface="Cambria"/>
                <a:cs typeface="Arial"/>
              </a:rPr>
              <a:t>Process changes </a:t>
            </a:r>
          </a:p>
          <a:p>
            <a:pPr lvl="1">
              <a:spcBef>
                <a:spcPts val="0"/>
              </a:spcBef>
              <a:spcAft>
                <a:spcPts val="0"/>
              </a:spcAft>
              <a:buFont typeface="Wingdings" panose="05000000000000000000" pitchFamily="2" charset="2"/>
              <a:buChar char="ü"/>
              <a:tabLst>
                <a:tab pos="540385" algn="l"/>
              </a:tabLst>
            </a:pPr>
            <a:r>
              <a:rPr lang="en-US" sz="2500" dirty="0">
                <a:latin typeface="Arial"/>
                <a:ea typeface="Cambria"/>
                <a:cs typeface="Arial"/>
              </a:rPr>
              <a:t> </a:t>
            </a:r>
            <a:r>
              <a:rPr lang="en-US" sz="2500" dirty="0" smtClean="0">
                <a:latin typeface="Arial"/>
                <a:ea typeface="Cambria"/>
                <a:cs typeface="Arial"/>
              </a:rPr>
              <a:t>Onboarding requirements</a:t>
            </a:r>
          </a:p>
          <a:p>
            <a:pPr lvl="1">
              <a:spcBef>
                <a:spcPts val="0"/>
              </a:spcBef>
              <a:spcAft>
                <a:spcPts val="0"/>
              </a:spcAft>
              <a:buFont typeface="Wingdings" panose="05000000000000000000" pitchFamily="2" charset="2"/>
              <a:buChar char="ü"/>
              <a:tabLst>
                <a:tab pos="540385" algn="l"/>
              </a:tabLst>
            </a:pPr>
            <a:r>
              <a:rPr lang="en-US" sz="2500" dirty="0">
                <a:latin typeface="Arial"/>
                <a:ea typeface="Cambria"/>
                <a:cs typeface="Arial"/>
              </a:rPr>
              <a:t> </a:t>
            </a:r>
            <a:r>
              <a:rPr lang="en-US" sz="2500" dirty="0" smtClean="0">
                <a:latin typeface="Arial"/>
                <a:ea typeface="Cambria"/>
                <a:cs typeface="Arial"/>
              </a:rPr>
              <a:t>Launch dates</a:t>
            </a:r>
          </a:p>
          <a:p>
            <a:pPr marL="174625" indent="0">
              <a:spcBef>
                <a:spcPts val="0"/>
              </a:spcBef>
              <a:spcAft>
                <a:spcPts val="0"/>
              </a:spcAft>
              <a:buNone/>
              <a:tabLst>
                <a:tab pos="540385" algn="l"/>
              </a:tabLst>
            </a:pPr>
            <a:endParaRPr lang="en-US" sz="2500" dirty="0" smtClean="0">
              <a:latin typeface="Arial"/>
              <a:ea typeface="Cambria"/>
              <a:cs typeface="Arial"/>
            </a:endParaRPr>
          </a:p>
          <a:p>
            <a:pPr marL="174625" indent="0">
              <a:spcBef>
                <a:spcPts val="0"/>
              </a:spcBef>
              <a:spcAft>
                <a:spcPts val="0"/>
              </a:spcAft>
              <a:buNone/>
              <a:tabLst>
                <a:tab pos="540385" algn="l"/>
              </a:tabLst>
            </a:pPr>
            <a:r>
              <a:rPr lang="en-US" sz="2500" dirty="0" smtClean="0">
                <a:latin typeface="Arial"/>
                <a:ea typeface="Cambria"/>
                <a:cs typeface="Arial"/>
              </a:rPr>
              <a:t>2.   Answer your questions</a:t>
            </a:r>
          </a:p>
          <a:p>
            <a:pPr marL="0" indent="0">
              <a:spcBef>
                <a:spcPts val="0"/>
              </a:spcBef>
              <a:spcAft>
                <a:spcPts val="0"/>
              </a:spcAft>
              <a:buNone/>
              <a:tabLst>
                <a:tab pos="540385" algn="l"/>
              </a:tabLst>
            </a:pPr>
            <a:endParaRPr lang="en-US" sz="2500" dirty="0">
              <a:latin typeface="Arial"/>
              <a:ea typeface="Cambria"/>
              <a:cs typeface="Arial"/>
            </a:endParaRPr>
          </a:p>
          <a:p>
            <a:pPr marL="0" indent="0">
              <a:spcBef>
                <a:spcPts val="0"/>
              </a:spcBef>
              <a:spcAft>
                <a:spcPts val="0"/>
              </a:spcAft>
              <a:buNone/>
              <a:tabLst>
                <a:tab pos="540385" algn="l"/>
              </a:tabLst>
            </a:pPr>
            <a:r>
              <a:rPr lang="en-US" sz="2500" dirty="0" smtClean="0">
                <a:latin typeface="Arial"/>
                <a:ea typeface="Cambria"/>
                <a:cs typeface="Arial"/>
              </a:rPr>
              <a:t>  3.   Discuss our asks </a:t>
            </a:r>
          </a:p>
          <a:p>
            <a:pPr marL="574675" lvl="1" indent="0">
              <a:spcBef>
                <a:spcPts val="0"/>
              </a:spcBef>
              <a:spcAft>
                <a:spcPts val="0"/>
              </a:spcAft>
              <a:buNone/>
              <a:tabLst>
                <a:tab pos="540385" algn="l"/>
              </a:tabLst>
            </a:pPr>
            <a:endParaRPr lang="en-US" sz="2500" dirty="0" smtClean="0">
              <a:latin typeface="Arial"/>
              <a:ea typeface="Cambria"/>
              <a:cs typeface="Arial"/>
            </a:endParaRPr>
          </a:p>
          <a:p>
            <a:pPr marL="574675" lvl="1" indent="0">
              <a:spcBef>
                <a:spcPts val="0"/>
              </a:spcBef>
              <a:spcAft>
                <a:spcPts val="0"/>
              </a:spcAft>
              <a:buNone/>
              <a:tabLst>
                <a:tab pos="540385" algn="l"/>
              </a:tabLst>
            </a:pPr>
            <a:endParaRPr lang="en-US" dirty="0" smtClean="0">
              <a:latin typeface="Arial"/>
              <a:ea typeface="Cambria"/>
              <a:cs typeface="Arial"/>
            </a:endParaRPr>
          </a:p>
          <a:p>
            <a:pPr marL="574675" lvl="1" indent="0">
              <a:spcBef>
                <a:spcPts val="0"/>
              </a:spcBef>
              <a:spcAft>
                <a:spcPts val="0"/>
              </a:spcAft>
              <a:buNone/>
              <a:tabLst>
                <a:tab pos="540385" algn="l"/>
              </a:tabLst>
            </a:pPr>
            <a:endParaRPr lang="en-US" dirty="0">
              <a:latin typeface="Arial"/>
              <a:ea typeface="Cambria"/>
              <a:cs typeface="Arial"/>
            </a:endParaRPr>
          </a:p>
          <a:p>
            <a:pPr lvl="1">
              <a:spcBef>
                <a:spcPts val="0"/>
              </a:spcBef>
              <a:spcAft>
                <a:spcPts val="0"/>
              </a:spcAft>
              <a:buFont typeface="Wingdings" panose="05000000000000000000" pitchFamily="2" charset="2"/>
              <a:buChar char="ü"/>
              <a:tabLst>
                <a:tab pos="540385" algn="l"/>
              </a:tabLst>
            </a:pPr>
            <a:endParaRPr lang="en-US" dirty="0" smtClean="0">
              <a:latin typeface="Arial"/>
              <a:ea typeface="Cambria"/>
              <a:cs typeface="Arial"/>
            </a:endParaRPr>
          </a:p>
          <a:p>
            <a:pPr marL="0" marR="0" indent="0">
              <a:spcBef>
                <a:spcPts val="0"/>
              </a:spcBef>
              <a:spcAft>
                <a:spcPts val="0"/>
              </a:spcAft>
              <a:buNone/>
              <a:tabLst>
                <a:tab pos="540385" algn="l"/>
              </a:tabLst>
            </a:pPr>
            <a:r>
              <a:rPr lang="en-US" sz="1800" i="1" dirty="0" smtClean="0">
                <a:latin typeface="Arial"/>
                <a:ea typeface="Cambria"/>
                <a:cs typeface="Arial"/>
              </a:rPr>
              <a:t>See the Appendices if you would like a refresher on the MSK Program.  </a:t>
            </a:r>
            <a:endParaRPr lang="en-US" sz="1800" i="1" dirty="0">
              <a:latin typeface="Arial"/>
              <a:ea typeface="Cambria"/>
              <a:cs typeface="Times New Roman"/>
            </a:endParaRPr>
          </a:p>
          <a:p>
            <a:endParaRPr lang="en-US" dirty="0"/>
          </a:p>
        </p:txBody>
      </p:sp>
      <p:cxnSp>
        <p:nvCxnSpPr>
          <p:cNvPr id="8" name="Straight Connector 7"/>
          <p:cNvCxnSpPr/>
          <p:nvPr/>
        </p:nvCxnSpPr>
        <p:spPr bwMode="auto">
          <a:xfrm>
            <a:off x="218902" y="1097618"/>
            <a:ext cx="8432800" cy="0"/>
          </a:xfrm>
          <a:prstGeom prst="line">
            <a:avLst/>
          </a:prstGeom>
          <a:solidFill>
            <a:schemeClr val="accent1"/>
          </a:solidFill>
          <a:ln w="9525" cap="flat" cmpd="sng" algn="ctr">
            <a:solidFill>
              <a:srgbClr val="D2492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95619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710219" y="6492875"/>
            <a:ext cx="2133600" cy="365125"/>
          </a:xfrm>
        </p:spPr>
        <p:txBody>
          <a:bodyPr/>
          <a:lstStyle/>
          <a:p>
            <a:fld id="{8381C152-94C7-D34C-AACB-66A204921BF2}" type="slidenum">
              <a:rPr lang="en-US" smtClean="0">
                <a:solidFill>
                  <a:schemeClr val="tx1"/>
                </a:solidFill>
              </a:rPr>
              <a:pPr/>
              <a:t>20</a:t>
            </a:fld>
            <a:endParaRPr lang="en-US" dirty="0">
              <a:solidFill>
                <a:schemeClr val="tx1"/>
              </a:solidFill>
            </a:endParaRPr>
          </a:p>
        </p:txBody>
      </p:sp>
      <p:sp>
        <p:nvSpPr>
          <p:cNvPr id="3" name="Content Placeholder 2"/>
          <p:cNvSpPr>
            <a:spLocks noGrp="1"/>
          </p:cNvSpPr>
          <p:nvPr>
            <p:ph idx="1"/>
          </p:nvPr>
        </p:nvSpPr>
        <p:spPr>
          <a:xfrm>
            <a:off x="457200" y="1722441"/>
            <a:ext cx="8229600" cy="4525963"/>
          </a:xfrm>
        </p:spPr>
        <p:txBody>
          <a:bodyPr>
            <a:normAutofit fontScale="92500"/>
          </a:bodyPr>
          <a:lstStyle/>
          <a:p>
            <a:pPr marL="0" indent="0">
              <a:buNone/>
            </a:pPr>
            <a:r>
              <a:rPr lang="en-US" dirty="0"/>
              <a:t>The Competency Standard involves:</a:t>
            </a:r>
          </a:p>
          <a:p>
            <a:r>
              <a:rPr lang="en-US" dirty="0"/>
              <a:t>Identification of the gap </a:t>
            </a:r>
            <a:r>
              <a:rPr lang="en-US" b="1" i="1" dirty="0"/>
              <a:t>specific to the scope of practice</a:t>
            </a:r>
          </a:p>
          <a:p>
            <a:r>
              <a:rPr lang="en-US" dirty="0"/>
              <a:t>Promoting self-directed learning</a:t>
            </a:r>
          </a:p>
          <a:p>
            <a:r>
              <a:rPr lang="en-US" dirty="0"/>
              <a:t>Integrating and applying new knowledge, skills, and abilities </a:t>
            </a:r>
          </a:p>
          <a:p>
            <a:r>
              <a:rPr lang="en-US" dirty="0"/>
              <a:t>Demonstrating competence</a:t>
            </a:r>
          </a:p>
          <a:p>
            <a:endParaRPr lang="en-US" dirty="0"/>
          </a:p>
          <a:p>
            <a:pPr marL="0" indent="0">
              <a:buNone/>
            </a:pPr>
            <a:r>
              <a:rPr lang="en-US" dirty="0"/>
              <a:t>It is not only about technical competence or doing a task</a:t>
            </a:r>
          </a:p>
          <a:p>
            <a:pPr marL="0" indent="0">
              <a:buNone/>
            </a:pPr>
            <a:r>
              <a:rPr lang="en-US" dirty="0"/>
              <a:t>It is not about reaching expert level in every element </a:t>
            </a:r>
          </a:p>
          <a:p>
            <a:pPr marL="0" indent="0">
              <a:buNone/>
            </a:pPr>
            <a:r>
              <a:rPr lang="en-US" dirty="0"/>
              <a:t>It is not a one-time event </a:t>
            </a:r>
          </a:p>
          <a:p>
            <a:pPr marL="0" indent="0">
              <a:buNone/>
            </a:pPr>
            <a:endParaRPr lang="en-US" dirty="0"/>
          </a:p>
          <a:p>
            <a:endParaRPr lang="en-US" dirty="0"/>
          </a:p>
        </p:txBody>
      </p:sp>
      <p:sp>
        <p:nvSpPr>
          <p:cNvPr id="4" name="Title 3"/>
          <p:cNvSpPr>
            <a:spLocks noGrp="1"/>
          </p:cNvSpPr>
          <p:nvPr>
            <p:ph type="title"/>
          </p:nvPr>
        </p:nvSpPr>
        <p:spPr/>
        <p:txBody>
          <a:bodyPr>
            <a:normAutofit/>
          </a:bodyPr>
          <a:lstStyle/>
          <a:p>
            <a:r>
              <a:rPr lang="en-US" sz="3600" b="1" dirty="0">
                <a:solidFill>
                  <a:srgbClr val="0070C0"/>
                </a:solidFill>
              </a:rPr>
              <a:t>What it is / What it is not</a:t>
            </a:r>
          </a:p>
        </p:txBody>
      </p:sp>
    </p:spTree>
    <p:extLst>
      <p:ext uri="{BB962C8B-B14F-4D97-AF65-F5344CB8AC3E}">
        <p14:creationId xmlns:p14="http://schemas.microsoft.com/office/powerpoint/2010/main" val="3473451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842" y="699063"/>
            <a:ext cx="7184314" cy="5549341"/>
          </a:xfrm>
          <a:prstGeom prst="rect">
            <a:avLst/>
          </a:prstGeom>
        </p:spPr>
      </p:pic>
      <p:sp>
        <p:nvSpPr>
          <p:cNvPr id="2" name="TextBox 1"/>
          <p:cNvSpPr txBox="1"/>
          <p:nvPr/>
        </p:nvSpPr>
        <p:spPr>
          <a:xfrm>
            <a:off x="8407401" y="6561670"/>
            <a:ext cx="338554" cy="276999"/>
          </a:xfrm>
          <a:prstGeom prst="rect">
            <a:avLst/>
          </a:prstGeom>
          <a:noFill/>
        </p:spPr>
        <p:txBody>
          <a:bodyPr wrap="none" rtlCol="0">
            <a:spAutoFit/>
          </a:bodyPr>
          <a:lstStyle/>
          <a:p>
            <a:r>
              <a:rPr lang="en-US" sz="1200" dirty="0" smtClean="0"/>
              <a:t>21</a:t>
            </a:r>
            <a:endParaRPr lang="en-US" sz="1200" dirty="0"/>
          </a:p>
        </p:txBody>
      </p:sp>
    </p:spTree>
    <p:extLst>
      <p:ext uri="{BB962C8B-B14F-4D97-AF65-F5344CB8AC3E}">
        <p14:creationId xmlns:p14="http://schemas.microsoft.com/office/powerpoint/2010/main" val="247701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7733" y="460233"/>
            <a:ext cx="8229600" cy="767434"/>
          </a:xfrm>
        </p:spPr>
        <p:txBody>
          <a:bodyPr>
            <a:normAutofit/>
          </a:bodyPr>
          <a:lstStyle/>
          <a:p>
            <a:r>
              <a:rPr lang="en-US" sz="3200" b="1" dirty="0">
                <a:solidFill>
                  <a:srgbClr val="0070C0"/>
                </a:solidFill>
              </a:rPr>
              <a:t>Roles and Responsibilities</a:t>
            </a:r>
          </a:p>
        </p:txBody>
      </p:sp>
      <p:sp>
        <p:nvSpPr>
          <p:cNvPr id="5" name="Content Placeholder 4"/>
          <p:cNvSpPr>
            <a:spLocks noGrp="1"/>
          </p:cNvSpPr>
          <p:nvPr>
            <p:ph idx="1"/>
          </p:nvPr>
        </p:nvSpPr>
        <p:spPr>
          <a:xfrm>
            <a:off x="0" y="1032933"/>
            <a:ext cx="4747847" cy="4953000"/>
          </a:xfrm>
        </p:spPr>
        <p:txBody>
          <a:bodyPr>
            <a:noAutofit/>
          </a:bodyPr>
          <a:lstStyle/>
          <a:p>
            <a:pPr marL="0" indent="0">
              <a:buNone/>
            </a:pPr>
            <a:r>
              <a:rPr lang="en-US" b="1" u="sng" dirty="0"/>
              <a:t>Surgeon Lead</a:t>
            </a:r>
            <a:endParaRPr lang="en-CA" b="1" u="sng" dirty="0"/>
          </a:p>
          <a:p>
            <a:pPr lvl="0"/>
            <a:r>
              <a:rPr lang="en-US" sz="1800" dirty="0"/>
              <a:t>Is familiar with the Competency Standard (see pages 1-15 Competency Workbook, Part 1)</a:t>
            </a:r>
          </a:p>
          <a:p>
            <a:pPr lvl="0"/>
            <a:r>
              <a:rPr lang="en-US" sz="1800" dirty="0"/>
              <a:t>Provides professional guidance </a:t>
            </a:r>
          </a:p>
          <a:p>
            <a:pPr lvl="0"/>
            <a:r>
              <a:rPr lang="en-US" sz="1800" dirty="0"/>
              <a:t>Ensures there is appropriate time allocated to discuss clinical cases and ongoing supervision</a:t>
            </a:r>
            <a:endParaRPr lang="en-CA" sz="1800" dirty="0"/>
          </a:p>
          <a:p>
            <a:pPr lvl="0"/>
            <a:r>
              <a:rPr lang="en-US" sz="1800" dirty="0"/>
              <a:t>Discusses the trainee’s progress with the APP Clinical Lead on a regular basis </a:t>
            </a:r>
          </a:p>
          <a:p>
            <a:pPr lvl="0"/>
            <a:r>
              <a:rPr lang="en-US" sz="1800" dirty="0"/>
              <a:t>Determines with the trainee when they are ready to progress</a:t>
            </a:r>
          </a:p>
          <a:p>
            <a:pPr lvl="0"/>
            <a:r>
              <a:rPr lang="en-US" sz="1800" dirty="0"/>
              <a:t>Participates in the competency assessment process</a:t>
            </a:r>
            <a:endParaRPr lang="en-CA" sz="1800" dirty="0"/>
          </a:p>
        </p:txBody>
      </p:sp>
      <p:sp>
        <p:nvSpPr>
          <p:cNvPr id="6" name="Content Placeholder 4"/>
          <p:cNvSpPr txBox="1">
            <a:spLocks/>
          </p:cNvSpPr>
          <p:nvPr/>
        </p:nvSpPr>
        <p:spPr>
          <a:xfrm>
            <a:off x="5029201" y="1109133"/>
            <a:ext cx="4013200" cy="5096934"/>
          </a:xfrm>
          <a:prstGeom prst="rect">
            <a:avLst/>
          </a:prstGeom>
        </p:spPr>
        <p:txBody>
          <a:bodyPr vert="horz" lIns="91440" tIns="45720" rIns="91440" bIns="45720" rtlCol="0">
            <a:noAutofit/>
          </a:bodyPr>
          <a:lstStyle>
            <a:lvl1pPr marL="342891" indent="-342891"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1pPr>
            <a:lvl2pPr marL="742932" indent="-28574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2pPr>
            <a:lvl3pPr marL="1142971" indent="-228594" algn="l" defTabSz="457189" rtl="0" eaLnBrk="1" latinLnBrk="0" hangingPunct="1">
              <a:lnSpc>
                <a:spcPct val="120000"/>
              </a:lnSpc>
              <a:spcBef>
                <a:spcPct val="20000"/>
              </a:spcBef>
              <a:buClr>
                <a:srgbClr val="0F80BD"/>
              </a:buClr>
              <a:buFont typeface="Arial"/>
              <a:buChar char="•"/>
              <a:defRPr sz="2400" kern="1200">
                <a:solidFill>
                  <a:schemeClr val="tx1"/>
                </a:solidFill>
                <a:latin typeface="Arial"/>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a:ea typeface="+mn-ea"/>
                <a:cs typeface="Arial"/>
              </a:defRPr>
            </a:lvl4pPr>
            <a:lvl5pPr marL="2057349" indent="-228594" algn="l" defTabSz="457189" rtl="0" eaLnBrk="1" latinLnBrk="0" hangingPunct="1">
              <a:spcBef>
                <a:spcPct val="20000"/>
              </a:spcBef>
              <a:buFont typeface="Arial"/>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b="1" u="sng" dirty="0">
                <a:solidFill>
                  <a:prstClr val="black"/>
                </a:solidFill>
              </a:rPr>
              <a:t>Trainee</a:t>
            </a:r>
            <a:endParaRPr lang="en-CA" b="1" u="sng" dirty="0">
              <a:solidFill>
                <a:prstClr val="black"/>
              </a:solidFill>
            </a:endParaRPr>
          </a:p>
          <a:p>
            <a:pPr marL="285750" indent="-285750" fontAlgn="auto">
              <a:spcAft>
                <a:spcPts val="0"/>
              </a:spcAft>
              <a:buFont typeface="Arial" panose="020B0604020202020204" pitchFamily="34" charset="0"/>
              <a:buChar char="•"/>
            </a:pPr>
            <a:r>
              <a:rPr lang="en-US" sz="1800" dirty="0">
                <a:solidFill>
                  <a:prstClr val="black"/>
                </a:solidFill>
              </a:rPr>
              <a:t>Takes ownership of their progress</a:t>
            </a:r>
            <a:endParaRPr lang="en-CA" sz="1800" dirty="0">
              <a:solidFill>
                <a:prstClr val="black"/>
              </a:solidFill>
            </a:endParaRPr>
          </a:p>
          <a:p>
            <a:pPr marL="285750" indent="-285750" fontAlgn="auto">
              <a:spcAft>
                <a:spcPts val="0"/>
              </a:spcAft>
              <a:buFont typeface="Arial" panose="020B0604020202020204" pitchFamily="34" charset="0"/>
              <a:buChar char="•"/>
            </a:pPr>
            <a:r>
              <a:rPr lang="en-US" sz="1800" dirty="0">
                <a:solidFill>
                  <a:prstClr val="black"/>
                </a:solidFill>
              </a:rPr>
              <a:t>Identifies learning gaps and a plan to address</a:t>
            </a:r>
            <a:r>
              <a:rPr lang="en-US" sz="1800" b="1" dirty="0">
                <a:solidFill>
                  <a:prstClr val="black"/>
                </a:solidFill>
              </a:rPr>
              <a:t>*</a:t>
            </a:r>
            <a:r>
              <a:rPr lang="en-US" sz="1800" dirty="0">
                <a:solidFill>
                  <a:prstClr val="black"/>
                </a:solidFill>
              </a:rPr>
              <a:t> </a:t>
            </a:r>
          </a:p>
          <a:p>
            <a:pPr marL="285750" indent="-285750" fontAlgn="auto">
              <a:spcAft>
                <a:spcPts val="0"/>
              </a:spcAft>
              <a:buFont typeface="Arial" panose="020B0604020202020204" pitchFamily="34" charset="0"/>
              <a:buChar char="•"/>
            </a:pPr>
            <a:r>
              <a:rPr lang="en-US" sz="1800" dirty="0">
                <a:solidFill>
                  <a:prstClr val="black"/>
                </a:solidFill>
              </a:rPr>
              <a:t>Is responsible for planning their timetable per the Orientation Manual and recommended activities </a:t>
            </a:r>
          </a:p>
          <a:p>
            <a:pPr marL="285750" indent="-285750" fontAlgn="auto">
              <a:spcAft>
                <a:spcPts val="0"/>
              </a:spcAft>
              <a:buFont typeface="Arial" panose="020B0604020202020204" pitchFamily="34" charset="0"/>
              <a:buChar char="•"/>
            </a:pPr>
            <a:r>
              <a:rPr lang="en-US" sz="1800" dirty="0">
                <a:solidFill>
                  <a:prstClr val="black"/>
                </a:solidFill>
              </a:rPr>
              <a:t>Arranges appropriate support required to achieve sign </a:t>
            </a:r>
            <a:r>
              <a:rPr lang="en-US" sz="1800" dirty="0" smtClean="0">
                <a:solidFill>
                  <a:prstClr val="black"/>
                </a:solidFill>
              </a:rPr>
              <a:t>off</a:t>
            </a:r>
          </a:p>
          <a:p>
            <a:pPr marL="285750" indent="-285750" fontAlgn="auto">
              <a:spcAft>
                <a:spcPts val="0"/>
              </a:spcAft>
              <a:buFont typeface="Arial" panose="020B0604020202020204" pitchFamily="34" charset="0"/>
              <a:buChar char="•"/>
            </a:pPr>
            <a:endParaRPr lang="en-US" sz="1800" dirty="0">
              <a:solidFill>
                <a:prstClr val="black"/>
              </a:solidFill>
            </a:endParaRPr>
          </a:p>
          <a:p>
            <a:pPr marL="0" indent="0" fontAlgn="auto">
              <a:spcAft>
                <a:spcPts val="0"/>
              </a:spcAft>
              <a:buFont typeface="Arial"/>
              <a:buNone/>
            </a:pPr>
            <a:r>
              <a:rPr lang="en-US" sz="1800" b="1" dirty="0" smtClean="0">
                <a:solidFill>
                  <a:prstClr val="black"/>
                </a:solidFill>
              </a:rPr>
              <a:t>*</a:t>
            </a:r>
            <a:r>
              <a:rPr lang="en-US" sz="1800" i="1" dirty="0">
                <a:solidFill>
                  <a:prstClr val="black"/>
                </a:solidFill>
              </a:rPr>
              <a:t>Learning and Assessment Plan Template </a:t>
            </a:r>
            <a:r>
              <a:rPr lang="en-US" sz="1800" dirty="0">
                <a:solidFill>
                  <a:prstClr val="black"/>
                </a:solidFill>
              </a:rPr>
              <a:t>– Competency Workbook Part 1</a:t>
            </a:r>
            <a:endParaRPr lang="en-CA" sz="1800" dirty="0">
              <a:solidFill>
                <a:prstClr val="black"/>
              </a:solidFill>
            </a:endParaRPr>
          </a:p>
        </p:txBody>
      </p:sp>
      <p:sp>
        <p:nvSpPr>
          <p:cNvPr id="2" name="TextBox 1"/>
          <p:cNvSpPr txBox="1"/>
          <p:nvPr/>
        </p:nvSpPr>
        <p:spPr>
          <a:xfrm>
            <a:off x="8395162" y="6581001"/>
            <a:ext cx="338554" cy="276999"/>
          </a:xfrm>
          <a:prstGeom prst="rect">
            <a:avLst/>
          </a:prstGeom>
          <a:noFill/>
        </p:spPr>
        <p:txBody>
          <a:bodyPr wrap="none" rtlCol="0">
            <a:spAutoFit/>
          </a:bodyPr>
          <a:lstStyle/>
          <a:p>
            <a:r>
              <a:rPr lang="en-US" sz="1200" dirty="0" smtClean="0"/>
              <a:t>22</a:t>
            </a:r>
            <a:endParaRPr lang="en-US" sz="1200" dirty="0"/>
          </a:p>
        </p:txBody>
      </p:sp>
    </p:spTree>
    <p:extLst>
      <p:ext uri="{BB962C8B-B14F-4D97-AF65-F5344CB8AC3E}">
        <p14:creationId xmlns:p14="http://schemas.microsoft.com/office/powerpoint/2010/main" val="2792420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9144000" cy="843634"/>
          </a:xfrm>
        </p:spPr>
        <p:txBody>
          <a:bodyPr>
            <a:normAutofit/>
          </a:bodyPr>
          <a:lstStyle/>
          <a:p>
            <a:r>
              <a:rPr lang="en-CA" sz="2800" b="1" dirty="0">
                <a:solidFill>
                  <a:srgbClr val="0070C0"/>
                </a:solidFill>
              </a:rPr>
              <a:t>3-month </a:t>
            </a:r>
            <a:r>
              <a:rPr lang="en-CA" sz="2800" b="1" dirty="0" smtClean="0">
                <a:solidFill>
                  <a:srgbClr val="0070C0"/>
                </a:solidFill>
              </a:rPr>
              <a:t>Hip &amp; Knee Practice </a:t>
            </a:r>
            <a:r>
              <a:rPr lang="en-CA" sz="2800" b="1" dirty="0">
                <a:solidFill>
                  <a:srgbClr val="0070C0"/>
                </a:solidFill>
              </a:rPr>
              <a:t>Development Timeline</a:t>
            </a:r>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2308" y="1295400"/>
            <a:ext cx="5685692" cy="4983163"/>
          </a:xfrm>
          <a:prstGeom prst="rect">
            <a:avLst/>
          </a:prstGeom>
          <a:noFill/>
        </p:spPr>
      </p:pic>
      <p:sp>
        <p:nvSpPr>
          <p:cNvPr id="2" name="TextBox 1"/>
          <p:cNvSpPr txBox="1"/>
          <p:nvPr/>
        </p:nvSpPr>
        <p:spPr>
          <a:xfrm>
            <a:off x="3165248" y="6324600"/>
            <a:ext cx="2598147" cy="369332"/>
          </a:xfrm>
          <a:prstGeom prst="rect">
            <a:avLst/>
          </a:prstGeom>
          <a:noFill/>
        </p:spPr>
        <p:txBody>
          <a:bodyPr wrap="none" rtlCol="0">
            <a:spAutoFit/>
          </a:bodyPr>
          <a:lstStyle/>
          <a:p>
            <a:pPr eaLnBrk="1" fontAlgn="auto" hangingPunct="1">
              <a:spcBef>
                <a:spcPts val="0"/>
              </a:spcBef>
              <a:spcAft>
                <a:spcPts val="0"/>
              </a:spcAft>
            </a:pPr>
            <a:r>
              <a:rPr lang="en-US" sz="1800" dirty="0">
                <a:solidFill>
                  <a:prstClr val="black"/>
                </a:solidFill>
                <a:latin typeface="Calibri"/>
              </a:rPr>
              <a:t>Orientation Manual, pg. 6</a:t>
            </a:r>
          </a:p>
        </p:txBody>
      </p:sp>
      <p:sp>
        <p:nvSpPr>
          <p:cNvPr id="3" name="TextBox 2"/>
          <p:cNvSpPr txBox="1"/>
          <p:nvPr/>
        </p:nvSpPr>
        <p:spPr>
          <a:xfrm>
            <a:off x="8415923" y="6611666"/>
            <a:ext cx="338554" cy="276999"/>
          </a:xfrm>
          <a:prstGeom prst="rect">
            <a:avLst/>
          </a:prstGeom>
          <a:noFill/>
        </p:spPr>
        <p:txBody>
          <a:bodyPr wrap="none" rtlCol="0">
            <a:spAutoFit/>
          </a:bodyPr>
          <a:lstStyle/>
          <a:p>
            <a:r>
              <a:rPr lang="en-US" sz="1200" dirty="0" smtClean="0"/>
              <a:t>23</a:t>
            </a:r>
            <a:endParaRPr lang="en-US" sz="1200" dirty="0"/>
          </a:p>
        </p:txBody>
      </p:sp>
    </p:spTree>
    <p:extLst>
      <p:ext uri="{BB962C8B-B14F-4D97-AF65-F5344CB8AC3E}">
        <p14:creationId xmlns:p14="http://schemas.microsoft.com/office/powerpoint/2010/main" val="1062054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0366"/>
            <a:ext cx="8229600" cy="843634"/>
          </a:xfrm>
        </p:spPr>
        <p:txBody>
          <a:bodyPr>
            <a:normAutofit/>
          </a:bodyPr>
          <a:lstStyle/>
          <a:p>
            <a:r>
              <a:rPr lang="en-CA" sz="3200" b="1" dirty="0">
                <a:solidFill>
                  <a:srgbClr val="0070C0"/>
                </a:solidFill>
              </a:rPr>
              <a:t>Ongoing Competency</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34" t="15238" r="53486" b="7459"/>
          <a:stretch/>
        </p:blipFill>
        <p:spPr bwMode="auto">
          <a:xfrm>
            <a:off x="5040939" y="609600"/>
            <a:ext cx="3516923" cy="546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ular Callout 5"/>
          <p:cNvSpPr/>
          <p:nvPr/>
        </p:nvSpPr>
        <p:spPr>
          <a:xfrm>
            <a:off x="2292096" y="1447799"/>
            <a:ext cx="1699847" cy="1659467"/>
          </a:xfrm>
          <a:prstGeom prst="wedgeRectCallout">
            <a:avLst>
              <a:gd name="adj1" fmla="val 129710"/>
              <a:gd name="adj2" fmla="val 29481"/>
            </a:avLst>
          </a:prstGeom>
          <a:solidFill>
            <a:srgbClr val="0070C0">
              <a:alpha val="20000"/>
            </a:srgbClr>
          </a:solid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CA" sz="1800" dirty="0">
              <a:solidFill>
                <a:prstClr val="white"/>
              </a:solidFill>
            </a:endParaRPr>
          </a:p>
        </p:txBody>
      </p:sp>
      <p:sp>
        <p:nvSpPr>
          <p:cNvPr id="7" name="Rectangular Callout 6"/>
          <p:cNvSpPr/>
          <p:nvPr/>
        </p:nvSpPr>
        <p:spPr>
          <a:xfrm>
            <a:off x="462926" y="2909645"/>
            <a:ext cx="1817077" cy="1673347"/>
          </a:xfrm>
          <a:prstGeom prst="wedgeRectCallout">
            <a:avLst>
              <a:gd name="adj1" fmla="val 216679"/>
              <a:gd name="adj2" fmla="val -30121"/>
            </a:avLst>
          </a:prstGeom>
          <a:solidFill>
            <a:srgbClr val="0070C0">
              <a:alpha val="20000"/>
            </a:srgbClr>
          </a:solidFill>
          <a:ln w="1905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CA" sz="1800" dirty="0">
              <a:solidFill>
                <a:prstClr val="white"/>
              </a:solidFill>
            </a:endParaRPr>
          </a:p>
        </p:txBody>
      </p:sp>
      <p:sp>
        <p:nvSpPr>
          <p:cNvPr id="9" name="Rectangular Callout 8"/>
          <p:cNvSpPr/>
          <p:nvPr/>
        </p:nvSpPr>
        <p:spPr>
          <a:xfrm>
            <a:off x="2316345" y="4459280"/>
            <a:ext cx="2021194" cy="1446830"/>
          </a:xfrm>
          <a:prstGeom prst="wedgeRectCallout">
            <a:avLst>
              <a:gd name="adj1" fmla="val 99378"/>
              <a:gd name="adj2" fmla="val -151034"/>
            </a:avLst>
          </a:prstGeom>
          <a:solidFill>
            <a:srgbClr val="0070C0">
              <a:alpha val="20000"/>
            </a:srgbClr>
          </a:solid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CA" sz="1800" dirty="0">
              <a:solidFill>
                <a:prstClr val="white"/>
              </a:solidFill>
            </a:endParaRPr>
          </a:p>
        </p:txBody>
      </p:sp>
      <p:sp>
        <p:nvSpPr>
          <p:cNvPr id="8" name="TextBox 7"/>
          <p:cNvSpPr txBox="1"/>
          <p:nvPr/>
        </p:nvSpPr>
        <p:spPr>
          <a:xfrm>
            <a:off x="2286006" y="1447800"/>
            <a:ext cx="1712027" cy="1754326"/>
          </a:xfrm>
          <a:prstGeom prst="rect">
            <a:avLst/>
          </a:prstGeom>
          <a:noFill/>
        </p:spPr>
        <p:txBody>
          <a:bodyPr wrap="square" rtlCol="0">
            <a:spAutoFit/>
          </a:bodyPr>
          <a:lstStyle/>
          <a:p>
            <a:pPr algn="ctr" eaLnBrk="1" fontAlgn="auto" hangingPunct="1">
              <a:spcBef>
                <a:spcPts val="0"/>
              </a:spcBef>
              <a:spcAft>
                <a:spcPts val="0"/>
              </a:spcAft>
            </a:pPr>
            <a:r>
              <a:rPr lang="en-CA" sz="1800" dirty="0">
                <a:solidFill>
                  <a:prstClr val="black"/>
                </a:solidFill>
                <a:latin typeface="Arial" panose="020B0604020202020204" pitchFamily="34" charset="0"/>
                <a:cs typeface="Arial" panose="020B0604020202020204" pitchFamily="34" charset="0"/>
              </a:rPr>
              <a:t>APPs should work alongside surgeons in clinic at regular intervals</a:t>
            </a:r>
          </a:p>
        </p:txBody>
      </p:sp>
      <p:sp>
        <p:nvSpPr>
          <p:cNvPr id="11" name="TextBox 10"/>
          <p:cNvSpPr txBox="1"/>
          <p:nvPr/>
        </p:nvSpPr>
        <p:spPr>
          <a:xfrm>
            <a:off x="2316347" y="4428782"/>
            <a:ext cx="1839153" cy="1477328"/>
          </a:xfrm>
          <a:prstGeom prst="rect">
            <a:avLst/>
          </a:prstGeom>
          <a:noFill/>
        </p:spPr>
        <p:txBody>
          <a:bodyPr wrap="square" rtlCol="0">
            <a:spAutoFit/>
          </a:bodyPr>
          <a:lstStyle/>
          <a:p>
            <a:pPr algn="ctr" eaLnBrk="1" fontAlgn="auto" hangingPunct="1">
              <a:spcBef>
                <a:spcPts val="0"/>
              </a:spcBef>
              <a:spcAft>
                <a:spcPts val="0"/>
              </a:spcAft>
            </a:pPr>
            <a:r>
              <a:rPr lang="en-CA" sz="1800" dirty="0">
                <a:solidFill>
                  <a:prstClr val="black"/>
                </a:solidFill>
                <a:latin typeface="Arial" panose="020B0604020202020204" pitchFamily="34" charset="0"/>
                <a:cs typeface="Arial" panose="020B0604020202020204" pitchFamily="34" charset="0"/>
              </a:rPr>
              <a:t>Surgeons should advocate for APP learning opportunities</a:t>
            </a:r>
          </a:p>
        </p:txBody>
      </p:sp>
      <p:sp>
        <p:nvSpPr>
          <p:cNvPr id="12" name="TextBox 11"/>
          <p:cNvSpPr txBox="1"/>
          <p:nvPr/>
        </p:nvSpPr>
        <p:spPr>
          <a:xfrm>
            <a:off x="369795" y="2909645"/>
            <a:ext cx="1817077" cy="1754326"/>
          </a:xfrm>
          <a:prstGeom prst="rect">
            <a:avLst/>
          </a:prstGeom>
          <a:noFill/>
        </p:spPr>
        <p:txBody>
          <a:bodyPr wrap="square" rtlCol="0">
            <a:spAutoFit/>
          </a:bodyPr>
          <a:lstStyle/>
          <a:p>
            <a:pPr algn="ctr" eaLnBrk="1" fontAlgn="auto" hangingPunct="1">
              <a:spcBef>
                <a:spcPts val="0"/>
              </a:spcBef>
              <a:spcAft>
                <a:spcPts val="0"/>
              </a:spcAft>
            </a:pPr>
            <a:r>
              <a:rPr lang="en-CA" sz="1800" dirty="0">
                <a:solidFill>
                  <a:prstClr val="black"/>
                </a:solidFill>
                <a:latin typeface="Arial" panose="020B0604020202020204" pitchFamily="34" charset="0"/>
                <a:cs typeface="Arial" panose="020B0604020202020204" pitchFamily="34" charset="0"/>
              </a:rPr>
              <a:t>Surgeons should participate in APP annual performance appraisal</a:t>
            </a:r>
          </a:p>
        </p:txBody>
      </p:sp>
      <p:sp>
        <p:nvSpPr>
          <p:cNvPr id="2" name="TextBox 1"/>
          <p:cNvSpPr txBox="1"/>
          <p:nvPr/>
        </p:nvSpPr>
        <p:spPr>
          <a:xfrm>
            <a:off x="8388585" y="6651766"/>
            <a:ext cx="338554" cy="276999"/>
          </a:xfrm>
          <a:prstGeom prst="rect">
            <a:avLst/>
          </a:prstGeom>
          <a:noFill/>
        </p:spPr>
        <p:txBody>
          <a:bodyPr wrap="none" rtlCol="0">
            <a:spAutoFit/>
          </a:bodyPr>
          <a:lstStyle/>
          <a:p>
            <a:r>
              <a:rPr lang="en-US" sz="1200" dirty="0" smtClean="0"/>
              <a:t>24</a:t>
            </a:r>
            <a:endParaRPr lang="en-US" sz="1200" dirty="0"/>
          </a:p>
        </p:txBody>
      </p:sp>
    </p:spTree>
    <p:extLst>
      <p:ext uri="{BB962C8B-B14F-4D97-AF65-F5344CB8AC3E}">
        <p14:creationId xmlns:p14="http://schemas.microsoft.com/office/powerpoint/2010/main" val="1905698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710219" y="6573841"/>
            <a:ext cx="2133600" cy="365125"/>
          </a:xfrm>
        </p:spPr>
        <p:txBody>
          <a:bodyPr/>
          <a:lstStyle/>
          <a:p>
            <a:r>
              <a:rPr lang="en-US" dirty="0" smtClean="0">
                <a:solidFill>
                  <a:schemeClr val="tx1"/>
                </a:solidFill>
              </a:rPr>
              <a:t>25</a:t>
            </a:r>
            <a:endParaRPr lang="en-US" dirty="0">
              <a:solidFill>
                <a:schemeClr val="tx1"/>
              </a:solidFill>
            </a:endParaRPr>
          </a:p>
        </p:txBody>
      </p:sp>
      <p:sp>
        <p:nvSpPr>
          <p:cNvPr id="3" name="Content Placeholder 2"/>
          <p:cNvSpPr>
            <a:spLocks noGrp="1"/>
          </p:cNvSpPr>
          <p:nvPr>
            <p:ph idx="1"/>
          </p:nvPr>
        </p:nvSpPr>
        <p:spPr>
          <a:xfrm>
            <a:off x="394335" y="1485272"/>
            <a:ext cx="8023860" cy="4902399"/>
          </a:xfrm>
        </p:spPr>
        <p:txBody>
          <a:bodyPr>
            <a:normAutofit fontScale="70000" lnSpcReduction="20000"/>
          </a:bodyPr>
          <a:lstStyle/>
          <a:p>
            <a:pPr lvl="0"/>
            <a:r>
              <a:rPr lang="en-US" dirty="0"/>
              <a:t>Online</a:t>
            </a:r>
          </a:p>
          <a:p>
            <a:pPr lvl="1"/>
            <a:r>
              <a:rPr lang="en-US" sz="1900" dirty="0"/>
              <a:t>Introduction to the ISAEC Model</a:t>
            </a:r>
            <a:endParaRPr lang="en-CA" sz="1400" dirty="0"/>
          </a:p>
          <a:p>
            <a:pPr lvl="1"/>
            <a:r>
              <a:rPr lang="en-US" sz="1900" dirty="0"/>
              <a:t>Physical Medicine and Rehabilitation, Chronic Pain Management, and Spondyloarthritis </a:t>
            </a:r>
          </a:p>
          <a:p>
            <a:pPr lvl="1"/>
            <a:r>
              <a:rPr lang="en-US" sz="1900" dirty="0"/>
              <a:t>Motivational Interviewing, Inter-Professional Collaboration and the Primary Care Perspective</a:t>
            </a:r>
          </a:p>
          <a:p>
            <a:pPr lvl="1"/>
            <a:r>
              <a:rPr lang="en-US" sz="1900" dirty="0"/>
              <a:t>Surgical Training </a:t>
            </a:r>
          </a:p>
          <a:p>
            <a:pPr lvl="2"/>
            <a:r>
              <a:rPr lang="en-US" sz="1900" dirty="0"/>
              <a:t>History/Physical/Patterns</a:t>
            </a:r>
            <a:endParaRPr lang="en-CA" sz="1400" dirty="0"/>
          </a:p>
          <a:p>
            <a:pPr lvl="2"/>
            <a:r>
              <a:rPr lang="en-US" sz="1900" dirty="0"/>
              <a:t>Protocols, Treatment Plans and Consult Note Expectations </a:t>
            </a:r>
          </a:p>
          <a:p>
            <a:pPr lvl="2"/>
            <a:r>
              <a:rPr lang="en-US" sz="1900" dirty="0"/>
              <a:t>Understanding Surgical Appropriateness</a:t>
            </a:r>
            <a:endParaRPr lang="en-CA" sz="1400" dirty="0"/>
          </a:p>
          <a:p>
            <a:pPr lvl="1"/>
            <a:r>
              <a:rPr lang="en-US" sz="1900" dirty="0"/>
              <a:t>Training Wrap Up - Review, Case Discussions, ISAEC CMS Training and Final Assessment</a:t>
            </a:r>
            <a:endParaRPr lang="en-US" dirty="0"/>
          </a:p>
          <a:p>
            <a:r>
              <a:rPr lang="en-US" dirty="0"/>
              <a:t>In-person training with the spine surgeon</a:t>
            </a:r>
          </a:p>
          <a:p>
            <a:pPr lvl="1"/>
            <a:r>
              <a:rPr lang="en-US" sz="1900" dirty="0"/>
              <a:t>PL – intensive 3-months</a:t>
            </a:r>
          </a:p>
          <a:p>
            <a:pPr lvl="1"/>
            <a:r>
              <a:rPr lang="en-US" sz="1900" dirty="0"/>
              <a:t>APP – 2 days/week for 4 weeks</a:t>
            </a:r>
          </a:p>
          <a:p>
            <a:r>
              <a:rPr lang="en-US" dirty="0"/>
              <a:t>Formal Evaluation</a:t>
            </a:r>
          </a:p>
          <a:p>
            <a:pPr lvl="1"/>
            <a:r>
              <a:rPr lang="en-US" sz="1900" dirty="0"/>
              <a:t>The surgeon sponsor formally evaluates the PL for required competencies and skill sets to assess and manage surgical patients using a standardized evaluation tool.</a:t>
            </a:r>
          </a:p>
          <a:p>
            <a:pPr lvl="1"/>
            <a:r>
              <a:rPr lang="en-US" sz="1900" dirty="0"/>
              <a:t>The PL and Surgeon will formally evaluate the APPs using a standardized evaluation tool</a:t>
            </a:r>
          </a:p>
          <a:p>
            <a:endParaRPr lang="en-CA" sz="1900" dirty="0"/>
          </a:p>
        </p:txBody>
      </p:sp>
      <p:sp>
        <p:nvSpPr>
          <p:cNvPr id="4" name="Title 3"/>
          <p:cNvSpPr>
            <a:spLocks noGrp="1"/>
          </p:cNvSpPr>
          <p:nvPr>
            <p:ph type="title"/>
          </p:nvPr>
        </p:nvSpPr>
        <p:spPr>
          <a:xfrm>
            <a:off x="159068" y="470336"/>
            <a:ext cx="8825865" cy="1143000"/>
          </a:xfrm>
        </p:spPr>
        <p:txBody>
          <a:bodyPr>
            <a:normAutofit/>
          </a:bodyPr>
          <a:lstStyle/>
          <a:p>
            <a:r>
              <a:rPr lang="en-CA" sz="2400" b="1" dirty="0">
                <a:solidFill>
                  <a:schemeClr val="accent1"/>
                </a:solidFill>
              </a:rPr>
              <a:t>Training the Practice Leader and APPs in </a:t>
            </a:r>
            <a:r>
              <a:rPr lang="en-CA" sz="2400" b="1" dirty="0" smtClean="0">
                <a:solidFill>
                  <a:schemeClr val="accent1"/>
                </a:solidFill>
              </a:rPr>
              <a:t>Low </a:t>
            </a:r>
            <a:r>
              <a:rPr lang="en-CA" sz="2400" b="1" dirty="0">
                <a:solidFill>
                  <a:schemeClr val="accent1"/>
                </a:solidFill>
              </a:rPr>
              <a:t>B</a:t>
            </a:r>
            <a:r>
              <a:rPr lang="en-CA" sz="2400" b="1" dirty="0" smtClean="0">
                <a:solidFill>
                  <a:schemeClr val="accent1"/>
                </a:solidFill>
              </a:rPr>
              <a:t>ack </a:t>
            </a:r>
            <a:r>
              <a:rPr lang="en-CA" sz="2400" b="1" dirty="0">
                <a:solidFill>
                  <a:schemeClr val="accent1"/>
                </a:solidFill>
              </a:rPr>
              <a:t>P</a:t>
            </a:r>
            <a:r>
              <a:rPr lang="en-CA" sz="2400" b="1" dirty="0" smtClean="0">
                <a:solidFill>
                  <a:schemeClr val="accent1"/>
                </a:solidFill>
              </a:rPr>
              <a:t>ain</a:t>
            </a:r>
            <a:endParaRPr lang="en-CA" sz="2400" b="1" dirty="0">
              <a:solidFill>
                <a:schemeClr val="accent1"/>
              </a:solidFill>
            </a:endParaRPr>
          </a:p>
        </p:txBody>
      </p:sp>
    </p:spTree>
    <p:extLst>
      <p:ext uri="{BB962C8B-B14F-4D97-AF65-F5344CB8AC3E}">
        <p14:creationId xmlns:p14="http://schemas.microsoft.com/office/powerpoint/2010/main" val="339262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D5790776-97DF-42B1-B4A4-1893AE9BC5F4}"/>
              </a:ext>
            </a:extLst>
          </p:cNvPr>
          <p:cNvSpPr>
            <a:spLocks noGrp="1"/>
          </p:cNvSpPr>
          <p:nvPr>
            <p:ph type="sldNum" sz="quarter" idx="12"/>
          </p:nvPr>
        </p:nvSpPr>
        <p:spPr>
          <a:xfrm>
            <a:off x="6701753" y="6577541"/>
            <a:ext cx="2133600" cy="365125"/>
          </a:xfrm>
        </p:spPr>
        <p:txBody>
          <a:bodyPr/>
          <a:lstStyle/>
          <a:p>
            <a:pPr>
              <a:defRPr/>
            </a:pPr>
            <a:r>
              <a:rPr lang="en-US" dirty="0" smtClean="0">
                <a:solidFill>
                  <a:schemeClr val="tx1"/>
                </a:solidFill>
              </a:rPr>
              <a:t>26</a:t>
            </a:r>
            <a:endParaRPr lang="en-US" dirty="0">
              <a:solidFill>
                <a:schemeClr val="tx1"/>
              </a:solidFill>
            </a:endParaRPr>
          </a:p>
        </p:txBody>
      </p:sp>
      <p:pic>
        <p:nvPicPr>
          <p:cNvPr id="5" name="Picture 4">
            <a:extLst>
              <a:ext uri="{FF2B5EF4-FFF2-40B4-BE49-F238E27FC236}">
                <a16:creationId xmlns="" xmlns:a16="http://schemas.microsoft.com/office/drawing/2014/main" id="{9D3A1C1C-AAB5-40EB-A00C-32DAA66C6EA9}"/>
              </a:ext>
            </a:extLst>
          </p:cNvPr>
          <p:cNvPicPr>
            <a:picLocks noChangeAspect="1"/>
          </p:cNvPicPr>
          <p:nvPr/>
        </p:nvPicPr>
        <p:blipFill>
          <a:blip r:embed="rId2"/>
          <a:stretch>
            <a:fillRect/>
          </a:stretch>
        </p:blipFill>
        <p:spPr>
          <a:xfrm>
            <a:off x="-1" y="316865"/>
            <a:ext cx="8989331" cy="6354869"/>
          </a:xfrm>
          <a:prstGeom prst="rect">
            <a:avLst/>
          </a:prstGeom>
        </p:spPr>
      </p:pic>
    </p:spTree>
    <p:extLst>
      <p:ext uri="{BB962C8B-B14F-4D97-AF65-F5344CB8AC3E}">
        <p14:creationId xmlns:p14="http://schemas.microsoft.com/office/powerpoint/2010/main" val="1987158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a:solidFill>
                  <a:schemeClr val="accent1"/>
                </a:solidFill>
              </a:rPr>
              <a:t>Key Benefits to Surgeons</a:t>
            </a:r>
            <a:endParaRPr lang="en-CA" sz="3200" dirty="0"/>
          </a:p>
        </p:txBody>
      </p:sp>
      <p:sp>
        <p:nvSpPr>
          <p:cNvPr id="4" name="Content Placeholder 3"/>
          <p:cNvSpPr>
            <a:spLocks noGrp="1"/>
          </p:cNvSpPr>
          <p:nvPr>
            <p:ph sz="half" idx="2"/>
          </p:nvPr>
        </p:nvSpPr>
        <p:spPr>
          <a:xfrm>
            <a:off x="569796" y="1863507"/>
            <a:ext cx="7934218" cy="4276706"/>
          </a:xfrm>
        </p:spPr>
        <p:txBody>
          <a:bodyPr vert="horz" lIns="91440" tIns="45720" rIns="91440" bIns="45720" rtlCol="0" anchor="t">
            <a:normAutofit fontScale="92500"/>
          </a:bodyPr>
          <a:lstStyle/>
          <a:p>
            <a:pPr marL="342265" indent="-342265"/>
            <a:r>
              <a:rPr lang="en-CA" dirty="0"/>
              <a:t>See patients that are appropriate to sub-specialty interests</a:t>
            </a:r>
            <a:endParaRPr lang="en-US" dirty="0"/>
          </a:p>
          <a:p>
            <a:pPr marL="342265" lvl="0" indent="-342265"/>
            <a:r>
              <a:rPr lang="en-CA" dirty="0"/>
              <a:t>Receive full history and physical examination, with outcome measurement</a:t>
            </a:r>
          </a:p>
          <a:p>
            <a:pPr marL="342265" indent="-342265"/>
            <a:r>
              <a:rPr lang="en-CA" dirty="0"/>
              <a:t>Receive information as to patient’s readiness for surgery</a:t>
            </a:r>
          </a:p>
          <a:p>
            <a:pPr marL="342265" indent="-342265"/>
            <a:r>
              <a:rPr lang="en-CA" sz="2300" dirty="0"/>
              <a:t>Focused assessment with appropriate work up completed</a:t>
            </a:r>
          </a:p>
          <a:p>
            <a:pPr marL="342265" lvl="0" indent="-342265"/>
            <a:r>
              <a:rPr lang="en-CA" dirty="0"/>
              <a:t>Avoids surgical delays/cancellations with health issues identified earlier</a:t>
            </a:r>
          </a:p>
          <a:p>
            <a:pPr marL="342265" indent="-342265"/>
            <a:r>
              <a:rPr lang="en-CA" sz="2300" dirty="0">
                <a:sym typeface="Wingdings" panose="05000000000000000000" pitchFamily="2" charset="2"/>
              </a:rPr>
              <a:t>Team approach maximizes efficient use of surgeon’s time</a:t>
            </a:r>
            <a:endParaRPr lang="en-CA" dirty="0"/>
          </a:p>
          <a:p>
            <a:pPr marL="342265" indent="-342265"/>
            <a:endParaRPr lang="en-CA" dirty="0"/>
          </a:p>
        </p:txBody>
      </p:sp>
      <p:sp>
        <p:nvSpPr>
          <p:cNvPr id="7" name="Slide Number Placeholder 6"/>
          <p:cNvSpPr>
            <a:spLocks noGrp="1"/>
          </p:cNvSpPr>
          <p:nvPr>
            <p:ph type="sldNum" sz="quarter" idx="12"/>
          </p:nvPr>
        </p:nvSpPr>
        <p:spPr>
          <a:xfrm>
            <a:off x="6646333" y="6569075"/>
            <a:ext cx="2133600" cy="365125"/>
          </a:xfrm>
        </p:spPr>
        <p:txBody>
          <a:bodyPr/>
          <a:lstStyle/>
          <a:p>
            <a:r>
              <a:rPr lang="en-US" dirty="0" smtClean="0">
                <a:solidFill>
                  <a:schemeClr val="tx1"/>
                </a:solidFill>
              </a:rPr>
              <a:t>27</a:t>
            </a:r>
            <a:endParaRPr lang="en-US" dirty="0">
              <a:solidFill>
                <a:schemeClr val="tx1"/>
              </a:solidFill>
            </a:endParaRPr>
          </a:p>
        </p:txBody>
      </p:sp>
    </p:spTree>
    <p:extLst>
      <p:ext uri="{BB962C8B-B14F-4D97-AF65-F5344CB8AC3E}">
        <p14:creationId xmlns:p14="http://schemas.microsoft.com/office/powerpoint/2010/main" val="3627408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02BCB6-902F-406E-B233-88245E410D1A}"/>
              </a:ext>
            </a:extLst>
          </p:cNvPr>
          <p:cNvSpPr>
            <a:spLocks noGrp="1"/>
          </p:cNvSpPr>
          <p:nvPr>
            <p:ph type="title"/>
          </p:nvPr>
        </p:nvSpPr>
        <p:spPr>
          <a:xfrm>
            <a:off x="294769" y="711399"/>
            <a:ext cx="7482355" cy="430887"/>
          </a:xfrm>
        </p:spPr>
        <p:txBody>
          <a:bodyPr>
            <a:noAutofit/>
          </a:bodyPr>
          <a:lstStyle/>
          <a:p>
            <a:r>
              <a:rPr lang="en-CA" sz="3200" b="1" dirty="0">
                <a:solidFill>
                  <a:srgbClr val="0070C0"/>
                </a:solidFill>
              </a:rPr>
              <a:t>ISAEC pilot* successes to-date</a:t>
            </a:r>
          </a:p>
        </p:txBody>
      </p:sp>
      <p:sp>
        <p:nvSpPr>
          <p:cNvPr id="3" name="Content Placeholder 2">
            <a:extLst>
              <a:ext uri="{FF2B5EF4-FFF2-40B4-BE49-F238E27FC236}">
                <a16:creationId xmlns="" xmlns:a16="http://schemas.microsoft.com/office/drawing/2014/main" id="{2E86F0C2-B107-4D2C-B976-24072AC1B1D9}"/>
              </a:ext>
            </a:extLst>
          </p:cNvPr>
          <p:cNvSpPr>
            <a:spLocks noGrp="1"/>
          </p:cNvSpPr>
          <p:nvPr>
            <p:ph idx="1"/>
          </p:nvPr>
        </p:nvSpPr>
        <p:spPr>
          <a:xfrm>
            <a:off x="257647" y="1297644"/>
            <a:ext cx="8574260" cy="5415396"/>
          </a:xfrm>
        </p:spPr>
        <p:txBody>
          <a:bodyPr>
            <a:normAutofit fontScale="70000" lnSpcReduction="20000"/>
          </a:bodyPr>
          <a:lstStyle/>
          <a:p>
            <a:pPr marL="0" indent="0" defTabSz="914400" eaLnBrk="1" hangingPunct="1">
              <a:spcAft>
                <a:spcPct val="25000"/>
              </a:spcAft>
              <a:buClr>
                <a:srgbClr val="007A87"/>
              </a:buClr>
              <a:buSzTx/>
            </a:pPr>
            <a:r>
              <a:rPr lang="en-CA" sz="2100" dirty="0">
                <a:solidFill>
                  <a:srgbClr val="000000"/>
                </a:solidFill>
                <a:latin typeface="Arial" panose="020B0604020202020204" pitchFamily="34" charset="0"/>
                <a:cs typeface="Arial" panose="020B0604020202020204" pitchFamily="34" charset="0"/>
              </a:rPr>
              <a:t>Since November 2012, ISAEC has consistently demonstrated positive results in terms of delivering   </a:t>
            </a:r>
          </a:p>
          <a:p>
            <a:pPr marL="0" indent="0" defTabSz="914400" eaLnBrk="1" hangingPunct="1">
              <a:spcAft>
                <a:spcPct val="25000"/>
              </a:spcAft>
              <a:buClr>
                <a:srgbClr val="007A87"/>
              </a:buClr>
              <a:buSzTx/>
            </a:pPr>
            <a:r>
              <a:rPr lang="en-CA" sz="2100" dirty="0">
                <a:solidFill>
                  <a:srgbClr val="000000"/>
                </a:solidFill>
                <a:latin typeface="Arial" panose="020B0604020202020204" pitchFamily="34" charset="0"/>
                <a:cs typeface="Arial" panose="020B0604020202020204" pitchFamily="34" charset="0"/>
              </a:rPr>
              <a:t>Accessible, evidenced-based, patient-centred LBP services. Key achievements include:</a:t>
            </a:r>
          </a:p>
          <a:p>
            <a:pPr marL="461963" lvl="1" indent="-123825" defTabSz="914400" eaLnBrk="1" hangingPunct="1">
              <a:spcAft>
                <a:spcPct val="25000"/>
              </a:spcAft>
              <a:buClr>
                <a:srgbClr val="007A87"/>
              </a:buClr>
              <a:buFont typeface="Courier New" panose="02070309020205020404" pitchFamily="49" charset="0"/>
              <a:buChar char="o"/>
            </a:pPr>
            <a:r>
              <a:rPr lang="en-CA" sz="2100" dirty="0">
                <a:solidFill>
                  <a:srgbClr val="000000"/>
                </a:solidFill>
                <a:latin typeface="Arial" panose="020B0604020202020204" pitchFamily="34" charset="0"/>
                <a:cs typeface="Arial" panose="020B0604020202020204" pitchFamily="34" charset="0"/>
              </a:rPr>
              <a:t>  Average wait time for initial assessment = 12 days, and surgical assessment &lt;6 weeks;</a:t>
            </a:r>
          </a:p>
          <a:p>
            <a:pPr marL="461963" lvl="1" indent="-123825" defTabSz="914400" eaLnBrk="1" hangingPunct="1">
              <a:spcAft>
                <a:spcPct val="25000"/>
              </a:spcAft>
              <a:buClr>
                <a:srgbClr val="007A87"/>
              </a:buClr>
              <a:buFont typeface="Courier New" panose="02070309020205020404" pitchFamily="49" charset="0"/>
              <a:buChar char="o"/>
            </a:pPr>
            <a:r>
              <a:rPr lang="en-CA" sz="2100" dirty="0">
                <a:solidFill>
                  <a:srgbClr val="000000"/>
                </a:solidFill>
                <a:latin typeface="Arial" panose="020B0604020202020204" pitchFamily="34" charset="0"/>
                <a:cs typeface="Arial" panose="020B0604020202020204" pitchFamily="34" charset="0"/>
              </a:rPr>
              <a:t>  99% patient satisfaction and substantial increase in provider satisfaction;</a:t>
            </a:r>
          </a:p>
          <a:p>
            <a:pPr marL="627063" lvl="1" indent="-288925" defTabSz="914400" eaLnBrk="1" hangingPunct="1">
              <a:spcAft>
                <a:spcPct val="25000"/>
              </a:spcAft>
              <a:buClr>
                <a:srgbClr val="007A87"/>
              </a:buClr>
              <a:buFont typeface="Courier New" panose="02070309020205020404" pitchFamily="49" charset="0"/>
              <a:buChar char="o"/>
            </a:pPr>
            <a:r>
              <a:rPr lang="en-CA" sz="2100" dirty="0">
                <a:solidFill>
                  <a:srgbClr val="000000"/>
                </a:solidFill>
                <a:latin typeface="Arial" panose="020B0604020202020204" pitchFamily="34" charset="0"/>
                <a:cs typeface="Arial" panose="020B0604020202020204" pitchFamily="34" charset="0"/>
              </a:rPr>
              <a:t>ISAEC patients show an average 10 point improvement in ODI score; </a:t>
            </a:r>
          </a:p>
          <a:p>
            <a:pPr marL="627063" lvl="1" indent="-288925" defTabSz="914400" eaLnBrk="1" hangingPunct="1">
              <a:spcAft>
                <a:spcPct val="25000"/>
              </a:spcAft>
              <a:buClr>
                <a:srgbClr val="007A87"/>
              </a:buClr>
              <a:buFont typeface="Courier New" panose="02070309020205020404" pitchFamily="49" charset="0"/>
              <a:buChar char="o"/>
            </a:pPr>
            <a:r>
              <a:rPr lang="en-CA" sz="2100" dirty="0">
                <a:solidFill>
                  <a:srgbClr val="000000"/>
                </a:solidFill>
                <a:latin typeface="Arial" panose="020B0604020202020204" pitchFamily="34" charset="0"/>
                <a:cs typeface="Arial" panose="020B0604020202020204" pitchFamily="34" charset="0"/>
              </a:rPr>
              <a:t>Significant reduction in chronicity risk six months following treatment in the Project;</a:t>
            </a:r>
          </a:p>
          <a:p>
            <a:pPr marL="627063" lvl="1" indent="-288925" defTabSz="914400" eaLnBrk="1" hangingPunct="1">
              <a:spcAft>
                <a:spcPct val="25000"/>
              </a:spcAft>
              <a:buClr>
                <a:srgbClr val="007A87"/>
              </a:buClr>
              <a:buFont typeface="Courier New" panose="02070309020205020404" pitchFamily="49" charset="0"/>
              <a:buChar char="o"/>
            </a:pPr>
            <a:r>
              <a:rPr lang="en-CA" sz="2100" dirty="0">
                <a:solidFill>
                  <a:srgbClr val="000000"/>
                </a:solidFill>
                <a:latin typeface="Arial" panose="020B0604020202020204" pitchFamily="34" charset="0"/>
                <a:cs typeface="Arial" panose="020B0604020202020204" pitchFamily="34" charset="0"/>
              </a:rPr>
              <a:t>Greater than 96% of patients referred for consultation with a surgeon were surgically appropriate;</a:t>
            </a:r>
          </a:p>
          <a:p>
            <a:pPr marL="461963" lvl="1" indent="-123825" defTabSz="914400" eaLnBrk="1" hangingPunct="1">
              <a:spcAft>
                <a:spcPct val="25000"/>
              </a:spcAft>
              <a:buClr>
                <a:srgbClr val="007A87"/>
              </a:buClr>
              <a:buFont typeface="Courier New" panose="02070309020205020404" pitchFamily="49" charset="0"/>
              <a:buChar char="o"/>
            </a:pPr>
            <a:r>
              <a:rPr lang="en-CA" sz="2100" dirty="0">
                <a:solidFill>
                  <a:srgbClr val="000000"/>
                </a:solidFill>
                <a:latin typeface="Arial" panose="020B0604020202020204" pitchFamily="34" charset="0"/>
                <a:cs typeface="Arial" panose="020B0604020202020204" pitchFamily="34" charset="0"/>
              </a:rPr>
              <a:t>   Less than 4% proceed with specialist intervention;</a:t>
            </a:r>
          </a:p>
          <a:p>
            <a:pPr marL="461963" lvl="1" indent="-123825" defTabSz="914400" eaLnBrk="1" hangingPunct="1">
              <a:spcAft>
                <a:spcPct val="25000"/>
              </a:spcAft>
              <a:buClr>
                <a:srgbClr val="007A87"/>
              </a:buClr>
              <a:buFont typeface="Courier New" panose="02070309020205020404" pitchFamily="49" charset="0"/>
              <a:buChar char="o"/>
            </a:pPr>
            <a:r>
              <a:rPr lang="en-CA" sz="2100" dirty="0">
                <a:solidFill>
                  <a:srgbClr val="000000"/>
                </a:solidFill>
                <a:latin typeface="Arial" panose="020B0604020202020204" pitchFamily="34" charset="0"/>
                <a:cs typeface="Arial" panose="020B0604020202020204" pitchFamily="34" charset="0"/>
              </a:rPr>
              <a:t>  Significant built-in knowledge transfer to participating PCPs as PCPs reported a two-fold increase in their </a:t>
            </a:r>
          </a:p>
          <a:p>
            <a:pPr marL="338138" lvl="1" indent="0" defTabSz="914400" eaLnBrk="1" hangingPunct="1">
              <a:spcAft>
                <a:spcPct val="25000"/>
              </a:spcAft>
              <a:buClr>
                <a:srgbClr val="007A87"/>
              </a:buClr>
              <a:buNone/>
            </a:pPr>
            <a:r>
              <a:rPr lang="en-CA" sz="2100" dirty="0">
                <a:solidFill>
                  <a:srgbClr val="000000"/>
                </a:solidFill>
                <a:latin typeface="Arial" panose="020B0604020202020204" pitchFamily="34" charset="0"/>
                <a:cs typeface="Arial" panose="020B0604020202020204" pitchFamily="34" charset="0"/>
              </a:rPr>
              <a:t>     confidence in treating/ managing LBP; and, </a:t>
            </a:r>
          </a:p>
          <a:p>
            <a:pPr marL="461963" lvl="1" indent="-123825" defTabSz="914400" eaLnBrk="1" hangingPunct="1">
              <a:spcAft>
                <a:spcPct val="25000"/>
              </a:spcAft>
              <a:buClr>
                <a:srgbClr val="007A87"/>
              </a:buClr>
              <a:buFont typeface="Courier New" panose="02070309020205020404" pitchFamily="49" charset="0"/>
              <a:buChar char="o"/>
            </a:pPr>
            <a:r>
              <a:rPr lang="en-CA" sz="2100" dirty="0">
                <a:solidFill>
                  <a:srgbClr val="000000"/>
                </a:solidFill>
                <a:latin typeface="Arial" panose="020B0604020202020204" pitchFamily="34" charset="0"/>
                <a:cs typeface="Arial" panose="020B0604020202020204" pitchFamily="34" charset="0"/>
              </a:rPr>
              <a:t>  Sustained annual cost-savings of greater than $500,000 from the reduction in participating PCPs spine-  </a:t>
            </a:r>
          </a:p>
          <a:p>
            <a:pPr marL="539750" lvl="1" indent="-201613" defTabSz="914400" eaLnBrk="1" hangingPunct="1">
              <a:spcAft>
                <a:spcPct val="25000"/>
              </a:spcAft>
              <a:buClr>
                <a:srgbClr val="007A87"/>
              </a:buClr>
              <a:buNone/>
            </a:pPr>
            <a:r>
              <a:rPr lang="en-CA" sz="2100" dirty="0">
                <a:solidFill>
                  <a:srgbClr val="000000"/>
                </a:solidFill>
                <a:latin typeface="Arial" panose="020B0604020202020204" pitchFamily="34" charset="0"/>
                <a:cs typeface="Arial" panose="020B0604020202020204" pitchFamily="34" charset="0"/>
              </a:rPr>
              <a:t>    related imaging referral and utilization with annual cost avoidance per PCP of $3150 and $4175 in year 1 and 2 respectively.</a:t>
            </a:r>
          </a:p>
          <a:p>
            <a:pPr marL="338138" lvl="1" indent="0" defTabSz="914400" eaLnBrk="1" hangingPunct="1">
              <a:spcAft>
                <a:spcPct val="25000"/>
              </a:spcAft>
              <a:buClr>
                <a:srgbClr val="007A87"/>
              </a:buClr>
              <a:buNone/>
            </a:pPr>
            <a:r>
              <a:rPr lang="en-CA" sz="2000" dirty="0">
                <a:solidFill>
                  <a:srgbClr val="000000"/>
                </a:solidFill>
                <a:latin typeface="Calibri" panose="020F0502020204030204" pitchFamily="34" charset="0"/>
                <a:cs typeface="Calibri" panose="020F0502020204030204" pitchFamily="34" charset="0"/>
              </a:rPr>
              <a:t> </a:t>
            </a:r>
          </a:p>
          <a:p>
            <a:endParaRPr lang="en-CA" dirty="0"/>
          </a:p>
        </p:txBody>
      </p:sp>
      <p:sp>
        <p:nvSpPr>
          <p:cNvPr id="5" name="Shape 208">
            <a:extLst>
              <a:ext uri="{FF2B5EF4-FFF2-40B4-BE49-F238E27FC236}">
                <a16:creationId xmlns="" xmlns:a16="http://schemas.microsoft.com/office/drawing/2014/main" id="{E3D89ACD-68E1-418E-A561-10A9B17F38AC}"/>
              </a:ext>
            </a:extLst>
          </p:cNvPr>
          <p:cNvSpPr txBox="1"/>
          <p:nvPr/>
        </p:nvSpPr>
        <p:spPr>
          <a:xfrm>
            <a:off x="863209" y="6080734"/>
            <a:ext cx="3344582" cy="397665"/>
          </a:xfrm>
          <a:prstGeom prst="rect">
            <a:avLst/>
          </a:prstGeom>
          <a:noFill/>
          <a:ln>
            <a:noFill/>
          </a:ln>
        </p:spPr>
        <p:txBody>
          <a:bodyPr lIns="91425" tIns="45700" rIns="91425" bIns="45700" anchor="t" anchorCtr="0">
            <a:noAutofit/>
          </a:bodyPr>
          <a:lstStyle/>
          <a:p>
            <a:pPr marL="171450" indent="-171450" eaLnBrk="1" fontAlgn="auto" hangingPunct="1">
              <a:spcBef>
                <a:spcPts val="0"/>
              </a:spcBef>
              <a:spcAft>
                <a:spcPts val="0"/>
              </a:spcAft>
              <a:buSzPct val="25000"/>
              <a:buFont typeface="Arial" panose="020B0604020202020204" pitchFamily="34" charset="0"/>
              <a:buChar char="•"/>
            </a:pPr>
            <a:r>
              <a:rPr lang="en-CA" sz="1000" i="1" kern="0" dirty="0">
                <a:solidFill>
                  <a:srgbClr val="000000"/>
                </a:solidFill>
                <a:latin typeface="Calibri"/>
                <a:ea typeface="Calibri"/>
                <a:cs typeface="Calibri"/>
                <a:sym typeface="Calibri"/>
              </a:rPr>
              <a:t>*ISAEC pilot sites are in Toronto, Hamilton and Thunder Bay</a:t>
            </a:r>
          </a:p>
          <a:p>
            <a:pPr marL="171450" indent="-171450" eaLnBrk="1" fontAlgn="auto" hangingPunct="1">
              <a:spcBef>
                <a:spcPts val="0"/>
              </a:spcBef>
              <a:spcAft>
                <a:spcPts val="0"/>
              </a:spcAft>
              <a:buSzPct val="25000"/>
              <a:buFont typeface="Arial" panose="020B0604020202020204" pitchFamily="34" charset="0"/>
              <a:buChar char="•"/>
            </a:pPr>
            <a:r>
              <a:rPr lang="en-CA" sz="1000" i="1" kern="0" dirty="0">
                <a:solidFill>
                  <a:srgbClr val="000000"/>
                </a:solidFill>
                <a:latin typeface="Calibri"/>
                <a:ea typeface="Calibri"/>
                <a:cs typeface="Calibri"/>
                <a:sym typeface="Calibri"/>
              </a:rPr>
              <a:t>Data from  ISAEC research data base (UHN-YRR) and PMO-UHN </a:t>
            </a:r>
          </a:p>
        </p:txBody>
      </p:sp>
      <p:sp>
        <p:nvSpPr>
          <p:cNvPr id="6" name="Slide Number Placeholder 3">
            <a:extLst>
              <a:ext uri="{FF2B5EF4-FFF2-40B4-BE49-F238E27FC236}">
                <a16:creationId xmlns="" xmlns:a16="http://schemas.microsoft.com/office/drawing/2014/main" id="{575940FA-9E0A-4141-B9D9-0ECCD389964D}"/>
              </a:ext>
            </a:extLst>
          </p:cNvPr>
          <p:cNvSpPr txBox="1">
            <a:spLocks/>
          </p:cNvSpPr>
          <p:nvPr/>
        </p:nvSpPr>
        <p:spPr>
          <a:xfrm>
            <a:off x="6711408" y="6596139"/>
            <a:ext cx="2080260" cy="35599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en-US" sz="1200" dirty="0" smtClean="0"/>
              <a:t>28</a:t>
            </a:r>
            <a:endParaRPr lang="en-US" sz="1200" dirty="0"/>
          </a:p>
        </p:txBody>
      </p:sp>
    </p:spTree>
    <p:extLst>
      <p:ext uri="{BB962C8B-B14F-4D97-AF65-F5344CB8AC3E}">
        <p14:creationId xmlns:p14="http://schemas.microsoft.com/office/powerpoint/2010/main" val="3145039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C31AFBE9-7B82-49D3-AE3B-157FBEE4885C}"/>
              </a:ext>
            </a:extLst>
          </p:cNvPr>
          <p:cNvSpPr>
            <a:spLocks noGrp="1"/>
          </p:cNvSpPr>
          <p:nvPr>
            <p:ph type="title"/>
          </p:nvPr>
        </p:nvSpPr>
        <p:spPr>
          <a:xfrm>
            <a:off x="660370" y="544401"/>
            <a:ext cx="7823264" cy="852600"/>
          </a:xfrm>
        </p:spPr>
        <p:txBody>
          <a:bodyPr>
            <a:normAutofit/>
          </a:bodyPr>
          <a:lstStyle/>
          <a:p>
            <a:r>
              <a:rPr lang="en-CA" sz="3200" b="1" dirty="0">
                <a:solidFill>
                  <a:schemeClr val="accent1"/>
                </a:solidFill>
              </a:rPr>
              <a:t>RAC for LBP Rollout – Summary </a:t>
            </a:r>
          </a:p>
        </p:txBody>
      </p:sp>
      <p:sp>
        <p:nvSpPr>
          <p:cNvPr id="8" name="Text Placeholder 7">
            <a:extLst>
              <a:ext uri="{FF2B5EF4-FFF2-40B4-BE49-F238E27FC236}">
                <a16:creationId xmlns="" xmlns:a16="http://schemas.microsoft.com/office/drawing/2014/main" id="{A9020C70-108E-40F3-A299-1CAD91C4D81B}"/>
              </a:ext>
            </a:extLst>
          </p:cNvPr>
          <p:cNvSpPr>
            <a:spLocks noGrp="1"/>
          </p:cNvSpPr>
          <p:nvPr>
            <p:ph type="body" idx="1"/>
          </p:nvPr>
        </p:nvSpPr>
        <p:spPr>
          <a:xfrm>
            <a:off x="660370" y="1368895"/>
            <a:ext cx="3840704" cy="697471"/>
          </a:xfrm>
        </p:spPr>
        <p:txBody>
          <a:bodyPr/>
          <a:lstStyle/>
          <a:p>
            <a:r>
              <a:rPr lang="en-CA" dirty="0">
                <a:solidFill>
                  <a:srgbClr val="00B050"/>
                </a:solidFill>
              </a:rPr>
              <a:t>What it is</a:t>
            </a:r>
          </a:p>
        </p:txBody>
      </p:sp>
      <p:sp>
        <p:nvSpPr>
          <p:cNvPr id="9" name="Content Placeholder 8">
            <a:extLst>
              <a:ext uri="{FF2B5EF4-FFF2-40B4-BE49-F238E27FC236}">
                <a16:creationId xmlns="" xmlns:a16="http://schemas.microsoft.com/office/drawing/2014/main" id="{28AC1AD7-B4EE-48B8-970A-FD0436EFA44E}"/>
              </a:ext>
            </a:extLst>
          </p:cNvPr>
          <p:cNvSpPr>
            <a:spLocks noGrp="1"/>
          </p:cNvSpPr>
          <p:nvPr>
            <p:ph sz="half" idx="2"/>
          </p:nvPr>
        </p:nvSpPr>
        <p:spPr>
          <a:xfrm>
            <a:off x="496962" y="2014720"/>
            <a:ext cx="3988594" cy="4298982"/>
          </a:xfrm>
        </p:spPr>
        <p:txBody>
          <a:bodyPr>
            <a:normAutofit fontScale="55000" lnSpcReduction="20000"/>
          </a:bodyPr>
          <a:lstStyle/>
          <a:p>
            <a:r>
              <a:rPr lang="en-US" b="1" dirty="0"/>
              <a:t>Proven upstream shared-care model of care </a:t>
            </a:r>
            <a:r>
              <a:rPr lang="en-US" dirty="0"/>
              <a:t>designed around patients, and focuses on their relationship with PCPs for management and mitigation of chronicity of LBP.</a:t>
            </a:r>
          </a:p>
          <a:p>
            <a:r>
              <a:rPr lang="en-US" b="1" dirty="0"/>
              <a:t>Serves patients </a:t>
            </a:r>
            <a:r>
              <a:rPr lang="en-US" dirty="0"/>
              <a:t>with wide variety of non-emergent lumbar diagnoses and presentations or those with recurrent episodic LBP &lt; 1 year of duration.</a:t>
            </a:r>
          </a:p>
          <a:p>
            <a:r>
              <a:rPr lang="en-US" b="1" dirty="0"/>
              <a:t>Addresses issues </a:t>
            </a:r>
            <a:r>
              <a:rPr lang="en-US" dirty="0"/>
              <a:t>ranging from most non-urgent disc conditions, spinal stenosis, and axial / non-specific back pain.</a:t>
            </a:r>
          </a:p>
          <a:p>
            <a:r>
              <a:rPr lang="en-US" dirty="0"/>
              <a:t>Rereferring the intended cohort of patients to the RAC for LBP will decrease the number of people on the surgeons’ consultation wait list who would ultimately be determined to not be surgical candidates and allow </a:t>
            </a:r>
            <a:r>
              <a:rPr lang="en-US" b="1" dirty="0"/>
              <a:t>quicker direct wait 1 access</a:t>
            </a:r>
            <a:r>
              <a:rPr lang="en-US" dirty="0"/>
              <a:t>.</a:t>
            </a:r>
          </a:p>
          <a:p>
            <a:pPr marL="0" indent="0">
              <a:buNone/>
            </a:pPr>
            <a:endParaRPr lang="en-CA" dirty="0"/>
          </a:p>
        </p:txBody>
      </p:sp>
      <p:sp>
        <p:nvSpPr>
          <p:cNvPr id="10" name="Text Placeholder 9">
            <a:extLst>
              <a:ext uri="{FF2B5EF4-FFF2-40B4-BE49-F238E27FC236}">
                <a16:creationId xmlns="" xmlns:a16="http://schemas.microsoft.com/office/drawing/2014/main" id="{D9A7111C-040A-47DB-A1DA-4282AAE71934}"/>
              </a:ext>
            </a:extLst>
          </p:cNvPr>
          <p:cNvSpPr>
            <a:spLocks noGrp="1"/>
          </p:cNvSpPr>
          <p:nvPr>
            <p:ph type="body" sz="quarter" idx="3"/>
          </p:nvPr>
        </p:nvSpPr>
        <p:spPr>
          <a:xfrm>
            <a:off x="4711596" y="1431242"/>
            <a:ext cx="3842212" cy="697471"/>
          </a:xfrm>
        </p:spPr>
        <p:txBody>
          <a:bodyPr/>
          <a:lstStyle/>
          <a:p>
            <a:r>
              <a:rPr lang="en-CA" dirty="0">
                <a:solidFill>
                  <a:srgbClr val="FF0000"/>
                </a:solidFill>
              </a:rPr>
              <a:t>What it is not</a:t>
            </a:r>
          </a:p>
        </p:txBody>
      </p:sp>
      <p:sp>
        <p:nvSpPr>
          <p:cNvPr id="11" name="Content Placeholder 10">
            <a:extLst>
              <a:ext uri="{FF2B5EF4-FFF2-40B4-BE49-F238E27FC236}">
                <a16:creationId xmlns="" xmlns:a16="http://schemas.microsoft.com/office/drawing/2014/main" id="{59F9CFB8-170C-4B0D-8C60-AC3CB249CD56}"/>
              </a:ext>
            </a:extLst>
          </p:cNvPr>
          <p:cNvSpPr>
            <a:spLocks noGrp="1"/>
          </p:cNvSpPr>
          <p:nvPr>
            <p:ph sz="quarter" idx="4"/>
          </p:nvPr>
        </p:nvSpPr>
        <p:spPr>
          <a:xfrm>
            <a:off x="4641420" y="2066360"/>
            <a:ext cx="3842212" cy="2906474"/>
          </a:xfrm>
        </p:spPr>
        <p:txBody>
          <a:bodyPr>
            <a:normAutofit fontScale="55000" lnSpcReduction="20000"/>
          </a:bodyPr>
          <a:lstStyle/>
          <a:p>
            <a:r>
              <a:rPr lang="en-US" sz="2300" b="1" dirty="0"/>
              <a:t>Not</a:t>
            </a:r>
            <a:r>
              <a:rPr lang="en-US" sz="2300" dirty="0"/>
              <a:t> designed as a surgical referral management program. </a:t>
            </a:r>
            <a:r>
              <a:rPr lang="en-CA" sz="2300" dirty="0"/>
              <a:t>To date, approximately 15% of LBP patients referred through the pathway progress to a surgical consultation assessment by a Practise Leader, 50% of this 15% go on to see the surgeon (at the same or subsequent visit) and about half of these patients end-up having surgery (i.e. 3.8% of all ISAEC PCP referrals)</a:t>
            </a:r>
          </a:p>
          <a:p>
            <a:r>
              <a:rPr lang="en-US" sz="2300" b="1" dirty="0"/>
              <a:t>Not</a:t>
            </a:r>
            <a:r>
              <a:rPr lang="en-US" sz="2300" dirty="0"/>
              <a:t> designed to address every LBP related problem including all chronic low back conditions, and MVA and WSIB patients</a:t>
            </a:r>
            <a:r>
              <a:rPr lang="en-US" sz="1600" dirty="0"/>
              <a:t>.</a:t>
            </a:r>
            <a:endParaRPr lang="en-CA" sz="1600" dirty="0"/>
          </a:p>
        </p:txBody>
      </p:sp>
      <p:sp>
        <p:nvSpPr>
          <p:cNvPr id="2" name="Slide Number Placeholder 1">
            <a:extLst>
              <a:ext uri="{FF2B5EF4-FFF2-40B4-BE49-F238E27FC236}">
                <a16:creationId xmlns="" xmlns:a16="http://schemas.microsoft.com/office/drawing/2014/main" id="{52ED61E1-2C7B-4999-9F78-DCF4348BEA03}"/>
              </a:ext>
            </a:extLst>
          </p:cNvPr>
          <p:cNvSpPr>
            <a:spLocks noGrp="1"/>
          </p:cNvSpPr>
          <p:nvPr>
            <p:ph type="sldNum" sz="quarter" idx="12"/>
          </p:nvPr>
        </p:nvSpPr>
        <p:spPr>
          <a:xfrm>
            <a:off x="6675966" y="6550119"/>
            <a:ext cx="2133600" cy="365125"/>
          </a:xfrm>
        </p:spPr>
        <p:txBody>
          <a:bodyPr/>
          <a:lstStyle/>
          <a:p>
            <a:pPr defTabSz="891540"/>
            <a:r>
              <a:rPr lang="en-US" dirty="0" smtClean="0">
                <a:solidFill>
                  <a:schemeClr val="tx1"/>
                </a:solidFill>
              </a:rPr>
              <a:t>29</a:t>
            </a:r>
            <a:endParaRPr lang="en-US" dirty="0">
              <a:solidFill>
                <a:schemeClr val="tx1"/>
              </a:solidFill>
            </a:endParaRPr>
          </a:p>
        </p:txBody>
      </p:sp>
      <p:sp>
        <p:nvSpPr>
          <p:cNvPr id="12" name="TextBox 11">
            <a:extLst>
              <a:ext uri="{FF2B5EF4-FFF2-40B4-BE49-F238E27FC236}">
                <a16:creationId xmlns="" xmlns:a16="http://schemas.microsoft.com/office/drawing/2014/main" id="{EF0A7A7B-C1DF-48F3-A69E-75D14D994DD0}"/>
              </a:ext>
            </a:extLst>
          </p:cNvPr>
          <p:cNvSpPr txBox="1"/>
          <p:nvPr/>
        </p:nvSpPr>
        <p:spPr>
          <a:xfrm>
            <a:off x="4665133" y="4931534"/>
            <a:ext cx="4360334" cy="1712777"/>
          </a:xfrm>
          <a:prstGeom prst="rect">
            <a:avLst/>
          </a:prstGeom>
          <a:solidFill>
            <a:schemeClr val="tx2"/>
          </a:solidFill>
        </p:spPr>
        <p:txBody>
          <a:bodyPr wrap="square" rtlCol="0">
            <a:spAutoFit/>
          </a:bodyPr>
          <a:lstStyle/>
          <a:p>
            <a:pPr algn="ctr" defTabSz="891540"/>
            <a:r>
              <a:rPr lang="en-US" sz="1755" b="1" dirty="0">
                <a:solidFill>
                  <a:prstClr val="white"/>
                </a:solidFill>
                <a:latin typeface="Calibri"/>
              </a:rPr>
              <a:t>This rollout is intended to create an infrastructure that will enable future growth and innovation both provincially and regionally with the vision  of the RACs to progressively provide a broader scope of services. </a:t>
            </a:r>
            <a:endParaRPr lang="en-CA" sz="1755" b="1" dirty="0">
              <a:solidFill>
                <a:prstClr val="white"/>
              </a:solidFill>
              <a:latin typeface="Calibri"/>
            </a:endParaRPr>
          </a:p>
        </p:txBody>
      </p:sp>
    </p:spTree>
    <p:extLst>
      <p:ext uri="{BB962C8B-B14F-4D97-AF65-F5344CB8AC3E}">
        <p14:creationId xmlns:p14="http://schemas.microsoft.com/office/powerpoint/2010/main" val="3340905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you </a:t>
            </a:r>
            <a:r>
              <a:rPr lang="en-US" dirty="0"/>
              <a:t>n</a:t>
            </a:r>
            <a:r>
              <a:rPr lang="en-US" dirty="0" smtClean="0"/>
              <a:t>eed </a:t>
            </a:r>
            <a:r>
              <a:rPr lang="en-US" dirty="0"/>
              <a:t>t</a:t>
            </a:r>
            <a:r>
              <a:rPr lang="en-US" dirty="0" smtClean="0"/>
              <a:t>o </a:t>
            </a:r>
            <a:r>
              <a:rPr lang="en-US" dirty="0"/>
              <a:t>k</a:t>
            </a:r>
            <a:r>
              <a:rPr lang="en-US" dirty="0" smtClean="0"/>
              <a:t>now</a:t>
            </a:r>
            <a:endParaRPr lang="en-US" dirty="0"/>
          </a:p>
        </p:txBody>
      </p:sp>
    </p:spTree>
    <p:extLst>
      <p:ext uri="{BB962C8B-B14F-4D97-AF65-F5344CB8AC3E}">
        <p14:creationId xmlns:p14="http://schemas.microsoft.com/office/powerpoint/2010/main" val="349109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524" y="377093"/>
            <a:ext cx="8873067" cy="914400"/>
          </a:xfrm>
        </p:spPr>
        <p:txBody>
          <a:bodyPr/>
          <a:lstStyle/>
          <a:p>
            <a:r>
              <a:rPr lang="en-US" dirty="0" smtClean="0"/>
              <a:t>The Provincial Musculoskeletal (MSK) Rapid Access Clinics Program</a:t>
            </a:r>
            <a:endParaRPr lang="en-US" dirty="0"/>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942" y="845820"/>
            <a:ext cx="8869681" cy="5638800"/>
          </a:xfrm>
        </p:spPr>
      </p:pic>
    </p:spTree>
    <p:extLst>
      <p:ext uri="{BB962C8B-B14F-4D97-AF65-F5344CB8AC3E}">
        <p14:creationId xmlns:p14="http://schemas.microsoft.com/office/powerpoint/2010/main" val="4017318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73" y="1269448"/>
            <a:ext cx="5535256" cy="4158417"/>
          </a:xfrm>
        </p:spPr>
        <p:txBody>
          <a:bodyPr vert="horz" lIns="91440" tIns="45720" rIns="91440" bIns="45720" rtlCol="0" anchor="t">
            <a:normAutofit fontScale="55000" lnSpcReduction="20000"/>
          </a:bodyPr>
          <a:lstStyle/>
          <a:p>
            <a:pPr marL="914400" lvl="1" indent="-457200">
              <a:spcAft>
                <a:spcPts val="300"/>
              </a:spcAft>
              <a:buFont typeface="+mj-lt"/>
              <a:buAutoNum type="arabicPeriod"/>
            </a:pPr>
            <a:r>
              <a:rPr lang="en-CA" sz="2900" b="1" dirty="0"/>
              <a:t>Hip and knee arthritis pathway:</a:t>
            </a:r>
            <a:endParaRPr lang="en-CA" sz="2900" b="1" i="1" dirty="0"/>
          </a:p>
          <a:p>
            <a:pPr marL="1199515" lvl="2" indent="-342900">
              <a:spcAft>
                <a:spcPts val="300"/>
              </a:spcAft>
            </a:pPr>
            <a:r>
              <a:rPr lang="en-CA" sz="2900" dirty="0"/>
              <a:t>For patients: 1) presenting with moderate to severe arthritis, 2) needing a second opinion on prior arthroplasty</a:t>
            </a:r>
            <a:endParaRPr lang="en-CA" sz="2900" i="1" dirty="0"/>
          </a:p>
          <a:p>
            <a:pPr marL="1199515" lvl="2" indent="-342900">
              <a:spcAft>
                <a:spcPts val="300"/>
              </a:spcAft>
            </a:pPr>
            <a:r>
              <a:rPr lang="en-CA" sz="2900" dirty="0"/>
              <a:t>Excludes: urgent cases, ligamentous injuries and meniscal pathology</a:t>
            </a:r>
            <a:endParaRPr lang="en-CA" sz="2900" b="1" i="1" dirty="0"/>
          </a:p>
          <a:p>
            <a:pPr marL="914400" lvl="1" indent="-457200">
              <a:spcAft>
                <a:spcPts val="300"/>
              </a:spcAft>
              <a:buFont typeface="+mj-lt"/>
              <a:buAutoNum type="arabicPeriod"/>
            </a:pPr>
            <a:r>
              <a:rPr lang="en-CA" sz="2900" b="1" dirty="0"/>
              <a:t>Low back pain pathway: </a:t>
            </a:r>
          </a:p>
          <a:p>
            <a:pPr marL="1199515" lvl="2" indent="-342900">
              <a:spcAft>
                <a:spcPts val="300"/>
              </a:spcAft>
            </a:pPr>
            <a:r>
              <a:rPr lang="en-CA" sz="2900" dirty="0"/>
              <a:t>For patients presenting with: 1) persistent Low Back Pain and/or related symptoms (e.g., sciatica, claudication) 6 weeks to 12 </a:t>
            </a:r>
            <a:r>
              <a:rPr lang="en-CA" sz="2900" dirty="0" smtClean="0"/>
              <a:t>months </a:t>
            </a:r>
            <a:r>
              <a:rPr lang="en-CA" sz="2900" dirty="0"/>
              <a:t>post onset; 2) </a:t>
            </a:r>
            <a:r>
              <a:rPr lang="en-CA" sz="2900" dirty="0" smtClean="0"/>
              <a:t>unmanaged, </a:t>
            </a:r>
            <a:r>
              <a:rPr lang="en-CA" sz="2900" dirty="0"/>
              <a:t>recurrent episodic low back pain symptoms (LBPS</a:t>
            </a:r>
            <a:r>
              <a:rPr lang="en-CA" sz="2900" dirty="0" smtClean="0"/>
              <a:t>)</a:t>
            </a:r>
            <a:endParaRPr lang="en-CA" sz="2900" dirty="0"/>
          </a:p>
          <a:p>
            <a:pPr marL="1199515" lvl="2" indent="-342900">
              <a:spcAft>
                <a:spcPts val="300"/>
              </a:spcAft>
            </a:pPr>
            <a:r>
              <a:rPr lang="en-CA" sz="2900" dirty="0"/>
              <a:t>Excludes: </a:t>
            </a:r>
            <a:r>
              <a:rPr lang="en-CA" sz="2900" dirty="0" smtClean="0"/>
              <a:t>patient with red flags, unmanaged, established chronic multi-site pain </a:t>
            </a:r>
            <a:r>
              <a:rPr lang="en-CA" sz="2900" dirty="0"/>
              <a:t>disorder and/ or </a:t>
            </a:r>
            <a:r>
              <a:rPr lang="en-CA" sz="2900" dirty="0" smtClean="0"/>
              <a:t>unmanaged established narcotic dependency, active low-back pain related WSIB or MVA claim, active low back pain legal claim, pregnant/post-partum  (&lt;</a:t>
            </a:r>
            <a:r>
              <a:rPr lang="en-CA" sz="2900" dirty="0"/>
              <a:t>12 </a:t>
            </a:r>
            <a:r>
              <a:rPr lang="en-CA" sz="2900" dirty="0" smtClean="0"/>
              <a:t>months) or &lt;18 </a:t>
            </a:r>
            <a:r>
              <a:rPr lang="en-CA" sz="2900" dirty="0"/>
              <a:t>years of age</a:t>
            </a:r>
          </a:p>
          <a:p>
            <a:pPr marL="0" indent="0">
              <a:spcAft>
                <a:spcPts val="300"/>
              </a:spcAft>
              <a:buNone/>
            </a:pPr>
            <a:endParaRPr lang="en-US" sz="1900" dirty="0"/>
          </a:p>
          <a:p>
            <a:pPr marL="0" indent="0">
              <a:spcAft>
                <a:spcPts val="300"/>
              </a:spcAft>
              <a:buNone/>
            </a:pPr>
            <a:endParaRPr lang="en-CA" sz="1400" dirty="0"/>
          </a:p>
        </p:txBody>
      </p:sp>
      <p:grpSp>
        <p:nvGrpSpPr>
          <p:cNvPr id="6" name="Group 5">
            <a:extLst>
              <a:ext uri="{FF2B5EF4-FFF2-40B4-BE49-F238E27FC236}">
                <a16:creationId xmlns="" xmlns:a16="http://schemas.microsoft.com/office/drawing/2014/main" id="{A8D7D920-0EF1-4551-8094-23A5D2305E7B}"/>
              </a:ext>
            </a:extLst>
          </p:cNvPr>
          <p:cNvGrpSpPr/>
          <p:nvPr/>
        </p:nvGrpSpPr>
        <p:grpSpPr>
          <a:xfrm>
            <a:off x="6092909" y="2285111"/>
            <a:ext cx="2724561" cy="1738609"/>
            <a:chOff x="8082901" y="4038601"/>
            <a:chExt cx="2438004" cy="2399510"/>
          </a:xfrm>
        </p:grpSpPr>
        <p:sp>
          <p:nvSpPr>
            <p:cNvPr id="30" name="Block Arc 29"/>
            <p:cNvSpPr/>
            <p:nvPr/>
          </p:nvSpPr>
          <p:spPr bwMode="auto">
            <a:xfrm rot="10800000">
              <a:off x="8082901" y="4038601"/>
              <a:ext cx="2438003" cy="2399510"/>
            </a:xfrm>
            <a:prstGeom prst="blockArc">
              <a:avLst>
                <a:gd name="adj1" fmla="val 10799999"/>
                <a:gd name="adj2" fmla="val 74745"/>
                <a:gd name="adj3" fmla="val 29207"/>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CA" sz="2400" dirty="0">
                <a:latin typeface="Times" pitchFamily="18" charset="0"/>
              </a:endParaRPr>
            </a:p>
          </p:txBody>
        </p:sp>
        <p:sp>
          <p:nvSpPr>
            <p:cNvPr id="28" name="Block Arc 27"/>
            <p:cNvSpPr/>
            <p:nvPr/>
          </p:nvSpPr>
          <p:spPr bwMode="auto">
            <a:xfrm>
              <a:off x="8082902" y="4038601"/>
              <a:ext cx="2438003" cy="2397407"/>
            </a:xfrm>
            <a:prstGeom prst="blockArc">
              <a:avLst>
                <a:gd name="adj1" fmla="val 10799999"/>
                <a:gd name="adj2" fmla="val 155191"/>
                <a:gd name="adj3" fmla="val 29190"/>
              </a:avLst>
            </a:prstGeom>
            <a:gradFill>
              <a:gsLst>
                <a:gs pos="76000">
                  <a:schemeClr val="accent5"/>
                </a:gs>
                <a:gs pos="100000">
                  <a:schemeClr val="accent1">
                    <a:shade val="67500"/>
                    <a:satMod val="115000"/>
                  </a:schemeClr>
                </a:gs>
                <a:gs pos="99000">
                  <a:schemeClr val="accent1">
                    <a:shade val="100000"/>
                    <a:satMod val="11500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CA" sz="2400" dirty="0">
                <a:latin typeface="Times" pitchFamily="18" charset="0"/>
              </a:endParaRPr>
            </a:p>
          </p:txBody>
        </p:sp>
        <p:sp>
          <p:nvSpPr>
            <p:cNvPr id="27" name="Rectangle 26"/>
            <p:cNvSpPr/>
            <p:nvPr/>
          </p:nvSpPr>
          <p:spPr>
            <a:xfrm rot="19003875">
              <a:off x="8244995" y="4447914"/>
              <a:ext cx="1158009" cy="830744"/>
            </a:xfrm>
            <a:prstGeom prst="rect">
              <a:avLst/>
            </a:prstGeom>
            <a:noFill/>
          </p:spPr>
          <p:txBody>
            <a:bodyPr spcFirstLastPara="1" wrap="none" lIns="91440" tIns="45720" rIns="91440" bIns="45720" numCol="1">
              <a:prstTxWarp prst="textArchUp">
                <a:avLst/>
              </a:prstTxWarp>
              <a:spAutoFit/>
            </a:bodyPr>
            <a:lstStyle/>
            <a:p>
              <a:pPr algn="ctr"/>
              <a:r>
                <a:rPr lang="en-US" sz="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Calibri" panose="020F0502020204030204" pitchFamily="34" charset="0"/>
                  <a:cs typeface="Calibri" panose="020F0502020204030204" pitchFamily="34" charset="0"/>
                </a:rPr>
                <a:t>Primary Care</a:t>
              </a:r>
            </a:p>
          </p:txBody>
        </p:sp>
        <p:sp>
          <p:nvSpPr>
            <p:cNvPr id="16" name="Rectangle 15"/>
            <p:cNvSpPr/>
            <p:nvPr/>
          </p:nvSpPr>
          <p:spPr>
            <a:xfrm rot="3170151">
              <a:off x="9230452" y="4433732"/>
              <a:ext cx="1158009" cy="830744"/>
            </a:xfrm>
            <a:prstGeom prst="rect">
              <a:avLst/>
            </a:prstGeom>
            <a:noFill/>
          </p:spPr>
          <p:txBody>
            <a:bodyPr spcFirstLastPara="1" wrap="none" lIns="91440" tIns="45720" rIns="91440" bIns="45720" numCol="1">
              <a:prstTxWarp prst="textArchUp">
                <a:avLst>
                  <a:gd name="adj" fmla="val 12242749"/>
                </a:avLst>
              </a:prstTxWarp>
              <a:spAutoFit/>
            </a:bodyPr>
            <a:lstStyle/>
            <a:p>
              <a:pPr algn="ctr"/>
              <a:r>
                <a:rPr lang="en-US" sz="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Calibri" panose="020F0502020204030204" pitchFamily="34" charset="0"/>
                  <a:cs typeface="Calibri" panose="020F0502020204030204" pitchFamily="34" charset="0"/>
                </a:rPr>
                <a:t>Specialist</a:t>
              </a:r>
            </a:p>
          </p:txBody>
        </p:sp>
        <p:grpSp>
          <p:nvGrpSpPr>
            <p:cNvPr id="2" name="Group 1">
              <a:extLst>
                <a:ext uri="{FF2B5EF4-FFF2-40B4-BE49-F238E27FC236}">
                  <a16:creationId xmlns="" xmlns:a16="http://schemas.microsoft.com/office/drawing/2014/main" id="{3C57AE9C-AF1D-46C3-8994-D5C858DFEB8C}"/>
                </a:ext>
              </a:extLst>
            </p:cNvPr>
            <p:cNvGrpSpPr/>
            <p:nvPr/>
          </p:nvGrpSpPr>
          <p:grpSpPr>
            <a:xfrm>
              <a:off x="8545058" y="4539900"/>
              <a:ext cx="1558183" cy="1745812"/>
              <a:chOff x="8545058" y="4539900"/>
              <a:chExt cx="1558183" cy="1745812"/>
            </a:xfrm>
          </p:grpSpPr>
          <p:pic>
            <p:nvPicPr>
              <p:cNvPr id="22" name="Picture 2" descr="Image result for rheumatology patient icon"/>
              <p:cNvPicPr>
                <a:picLocks noChangeAspect="1" noChangeArrowheads="1"/>
              </p:cNvPicPr>
              <p:nvPr/>
            </p:nvPicPr>
            <p:blipFill>
              <a:blip r:embed="rId3" cstate="print">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968519" y="4849105"/>
                <a:ext cx="666767" cy="76860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8545058" y="5238357"/>
                <a:ext cx="1558182" cy="1047355"/>
              </a:xfrm>
              <a:prstGeom prst="rect">
                <a:avLst/>
              </a:prstGeom>
              <a:noFill/>
            </p:spPr>
            <p:txBody>
              <a:bodyPr spcFirstLastPara="1" wrap="none" lIns="91440" tIns="45720" rIns="91440" bIns="45720" numCol="1">
                <a:prstTxWarp prst="textArchDown">
                  <a:avLst>
                    <a:gd name="adj" fmla="val 824409"/>
                  </a:avLst>
                </a:prstTxWarp>
                <a:spAutoFit/>
              </a:bodyPr>
              <a:lstStyle/>
              <a:p>
                <a:pPr algn="ctr"/>
                <a:r>
                  <a:rPr lang="en-US" sz="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Calibri" panose="020F0502020204030204" pitchFamily="34" charset="0"/>
                    <a:cs typeface="Calibri" panose="020F0502020204030204" pitchFamily="34" charset="0"/>
                  </a:rPr>
                  <a:t>Advanced</a:t>
                </a:r>
                <a:r>
                  <a:rPr lang="en-US" sz="1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Calibri" panose="020F0502020204030204" pitchFamily="34" charset="0"/>
                    <a:cs typeface="Calibri" panose="020F0502020204030204" pitchFamily="34" charset="0"/>
                  </a:rPr>
                  <a:t> </a:t>
                </a:r>
                <a:r>
                  <a:rPr lang="en-US" sz="12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Calibri" panose="020F0502020204030204" pitchFamily="34" charset="0"/>
                    <a:cs typeface="Calibri" panose="020F0502020204030204" pitchFamily="34" charset="0"/>
                  </a:rPr>
                  <a:t>Practice PROVIDERS</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5059" y="4572001"/>
                <a:ext cx="413101" cy="413101"/>
              </a:xfrm>
              <a:prstGeom prst="rect">
                <a:avLst/>
              </a:prstGeom>
            </p:spPr>
          </p:pic>
          <p:pic>
            <p:nvPicPr>
              <p:cNvPr id="2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25960" y="5794785"/>
                <a:ext cx="351884" cy="35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0140" y="4539900"/>
                <a:ext cx="413101" cy="413101"/>
              </a:xfrm>
              <a:prstGeom prst="rect">
                <a:avLst/>
              </a:prstGeom>
            </p:spPr>
          </p:pic>
        </p:grpSp>
      </p:grpSp>
      <p:sp>
        <p:nvSpPr>
          <p:cNvPr id="5" name="Rectangle 4"/>
          <p:cNvSpPr/>
          <p:nvPr/>
        </p:nvSpPr>
        <p:spPr>
          <a:xfrm>
            <a:off x="5949784" y="4167300"/>
            <a:ext cx="3140252" cy="1015663"/>
          </a:xfrm>
          <a:prstGeom prst="rect">
            <a:avLst/>
          </a:prstGeom>
        </p:spPr>
        <p:txBody>
          <a:bodyPr wrap="square">
            <a:spAutoFit/>
          </a:bodyPr>
          <a:lstStyle/>
          <a:p>
            <a:pPr algn="ctr"/>
            <a:r>
              <a:rPr lang="en-CA" sz="2000" dirty="0">
                <a:solidFill>
                  <a:srgbClr val="D2492A"/>
                </a:solidFill>
                <a:latin typeface="+mj-lt"/>
                <a:cs typeface="Calibri" panose="020F0502020204030204" pitchFamily="34" charset="0"/>
              </a:rPr>
              <a:t>Only</a:t>
            </a:r>
            <a:r>
              <a:rPr lang="en-CA" sz="2000" b="1" dirty="0">
                <a:solidFill>
                  <a:srgbClr val="D2492A"/>
                </a:solidFill>
                <a:latin typeface="+mj-lt"/>
                <a:cs typeface="Calibri" panose="020F0502020204030204" pitchFamily="34" charset="0"/>
              </a:rPr>
              <a:t> 7% </a:t>
            </a:r>
            <a:r>
              <a:rPr lang="en-CA" sz="2000" dirty="0">
                <a:solidFill>
                  <a:srgbClr val="D2492A"/>
                </a:solidFill>
                <a:latin typeface="+mj-lt"/>
                <a:cs typeface="Calibri" panose="020F0502020204030204" pitchFamily="34" charset="0"/>
              </a:rPr>
              <a:t>of people referred to the low back pain management pathway need </a:t>
            </a:r>
            <a:r>
              <a:rPr lang="en-CA" sz="2000" dirty="0" smtClean="0">
                <a:solidFill>
                  <a:srgbClr val="D2492A"/>
                </a:solidFill>
                <a:latin typeface="+mj-lt"/>
                <a:cs typeface="Calibri" panose="020F0502020204030204" pitchFamily="34" charset="0"/>
              </a:rPr>
              <a:t>surgery</a:t>
            </a:r>
            <a:endParaRPr lang="en-CA" sz="2000" dirty="0">
              <a:solidFill>
                <a:schemeClr val="tx2"/>
              </a:solidFill>
              <a:latin typeface="+mj-lt"/>
              <a:cs typeface="Calibri" panose="020F0502020204030204" pitchFamily="34" charset="0"/>
            </a:endParaRPr>
          </a:p>
        </p:txBody>
      </p:sp>
      <p:sp>
        <p:nvSpPr>
          <p:cNvPr id="10" name="Rectangle 9"/>
          <p:cNvSpPr/>
          <p:nvPr/>
        </p:nvSpPr>
        <p:spPr>
          <a:xfrm>
            <a:off x="318980" y="344812"/>
            <a:ext cx="8154918" cy="84146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spcAft>
                <a:spcPts val="300"/>
              </a:spcAft>
            </a:pPr>
            <a:r>
              <a:rPr lang="en-CA" sz="2800" b="1" dirty="0">
                <a:solidFill>
                  <a:srgbClr val="D2492A"/>
                </a:solidFill>
                <a:latin typeface="+mj-lt"/>
                <a:cs typeface="Arial" panose="020B0604020202020204" pitchFamily="34" charset="0"/>
              </a:rPr>
              <a:t>The first two pathways to be implemented are:</a:t>
            </a:r>
            <a:endParaRPr lang="en-CA" b="1" dirty="0">
              <a:solidFill>
                <a:srgbClr val="D2492A"/>
              </a:solidFill>
              <a:latin typeface="+mj-lt"/>
              <a:cs typeface="Arial" panose="020B0604020202020204" pitchFamily="34" charset="0"/>
            </a:endParaRPr>
          </a:p>
        </p:txBody>
      </p:sp>
      <p:sp>
        <p:nvSpPr>
          <p:cNvPr id="11" name="Rounded Rectangle 10"/>
          <p:cNvSpPr/>
          <p:nvPr/>
        </p:nvSpPr>
        <p:spPr>
          <a:xfrm>
            <a:off x="423582" y="5374559"/>
            <a:ext cx="4750175" cy="845951"/>
          </a:xfrm>
          <a:prstGeom prst="roundRect">
            <a:avLst/>
          </a:prstGeom>
          <a:solidFill>
            <a:schemeClr val="bg2">
              <a:lumMod val="50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800" dirty="0">
                <a:latin typeface="+mj-lt"/>
              </a:rPr>
              <a:t>Over time, proven pathways for managing other MSK conditions will be integrated into the Rapid Access Clinics</a:t>
            </a:r>
            <a:endParaRPr lang="en-US" sz="1800" dirty="0">
              <a:latin typeface="+mj-lt"/>
            </a:endParaRPr>
          </a:p>
        </p:txBody>
      </p:sp>
      <p:sp>
        <p:nvSpPr>
          <p:cNvPr id="23" name="Rectangle 22"/>
          <p:cNvSpPr/>
          <p:nvPr/>
        </p:nvSpPr>
        <p:spPr>
          <a:xfrm>
            <a:off x="5949846" y="1269327"/>
            <a:ext cx="2995439" cy="707886"/>
          </a:xfrm>
          <a:prstGeom prst="rect">
            <a:avLst/>
          </a:prstGeom>
        </p:spPr>
        <p:txBody>
          <a:bodyPr wrap="square">
            <a:spAutoFit/>
          </a:bodyPr>
          <a:lstStyle/>
          <a:p>
            <a:r>
              <a:rPr lang="en-CA" sz="2000" b="1" dirty="0">
                <a:solidFill>
                  <a:srgbClr val="D2492A"/>
                </a:solidFill>
                <a:latin typeface="+mj-lt"/>
                <a:cs typeface="Calibri" panose="020F0502020204030204" pitchFamily="34" charset="0"/>
              </a:rPr>
              <a:t>40% </a:t>
            </a:r>
            <a:r>
              <a:rPr lang="en-CA" sz="2000" dirty="0">
                <a:solidFill>
                  <a:srgbClr val="D2492A"/>
                </a:solidFill>
                <a:latin typeface="+mj-lt"/>
                <a:cs typeface="Calibri" panose="020F0502020204030204" pitchFamily="34" charset="0"/>
              </a:rPr>
              <a:t>of patients</a:t>
            </a:r>
            <a:r>
              <a:rPr lang="en-US" sz="2000" dirty="0">
                <a:solidFill>
                  <a:srgbClr val="D2492A"/>
                </a:solidFill>
                <a:latin typeface="+mj-lt"/>
                <a:cs typeface="Calibri" panose="020F0502020204030204" pitchFamily="34" charset="0"/>
              </a:rPr>
              <a:t> </a:t>
            </a:r>
            <a:r>
              <a:rPr lang="en-US" sz="2000" dirty="0">
                <a:solidFill>
                  <a:srgbClr val="D2492A"/>
                </a:solidFill>
                <a:latin typeface="+mj-lt"/>
              </a:rPr>
              <a:t>do not require a consultation with a surgeon</a:t>
            </a:r>
            <a:endParaRPr lang="en-CA" sz="2000" strike="sngStrike" dirty="0">
              <a:solidFill>
                <a:srgbClr val="D2492A"/>
              </a:solidFill>
              <a:latin typeface="+mj-lt"/>
              <a:cs typeface="Calibri" panose="020F0502020204030204" pitchFamily="34" charset="0"/>
            </a:endParaRPr>
          </a:p>
        </p:txBody>
      </p:sp>
    </p:spTree>
    <p:extLst>
      <p:ext uri="{BB962C8B-B14F-4D97-AF65-F5344CB8AC3E}">
        <p14:creationId xmlns:p14="http://schemas.microsoft.com/office/powerpoint/2010/main" val="2318798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446835"/>
            <a:ext cx="4463716" cy="1129302"/>
          </a:xfrm>
        </p:spPr>
        <p:txBody>
          <a:bodyPr/>
          <a:lstStyle/>
          <a:p>
            <a:r>
              <a:rPr lang="en-US" sz="3000" dirty="0" smtClean="0"/>
              <a:t>Location of Assessors </a:t>
            </a:r>
            <a:endParaRPr lang="en-US" sz="3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2679" b="953"/>
          <a:stretch/>
        </p:blipFill>
        <p:spPr>
          <a:xfrm>
            <a:off x="5342021" y="126167"/>
            <a:ext cx="2683043" cy="6635582"/>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6683" t="4561" r="-372" b="31931"/>
          <a:stretch/>
        </p:blipFill>
        <p:spPr>
          <a:xfrm>
            <a:off x="1022685" y="1011486"/>
            <a:ext cx="3348602" cy="4680286"/>
          </a:xfrm>
          <a:prstGeom prst="rect">
            <a:avLst/>
          </a:prstGeom>
        </p:spPr>
      </p:pic>
      <p:sp>
        <p:nvSpPr>
          <p:cNvPr id="6" name="Rectangle 5"/>
          <p:cNvSpPr/>
          <p:nvPr/>
        </p:nvSpPr>
        <p:spPr>
          <a:xfrm>
            <a:off x="324852" y="5474370"/>
            <a:ext cx="4572000" cy="1015663"/>
          </a:xfrm>
          <a:prstGeom prst="rect">
            <a:avLst/>
          </a:prstGeom>
        </p:spPr>
        <p:txBody>
          <a:bodyPr>
            <a:spAutoFit/>
          </a:bodyPr>
          <a:lstStyle/>
          <a:p>
            <a:pPr fontAlgn="ctr">
              <a:spcBef>
                <a:spcPts val="0"/>
              </a:spcBef>
              <a:spcAft>
                <a:spcPts val="0"/>
              </a:spcAft>
              <a:buSzPts val="1000"/>
              <a:tabLst>
                <a:tab pos="914400" algn="l"/>
              </a:tabLst>
            </a:pPr>
            <a:r>
              <a:rPr lang="en-US" sz="2000" i="1" dirty="0" smtClean="0">
                <a:solidFill>
                  <a:srgbClr val="000000"/>
                </a:solidFill>
                <a:latin typeface="+mj-lt"/>
                <a:ea typeface="Calibri" panose="020F0502020204030204" pitchFamily="34" charset="0"/>
                <a:cs typeface="Times New Roman" panose="02020603050405020304" pitchFamily="18" charset="0"/>
              </a:rPr>
              <a:t>** Advanced Practice Leads </a:t>
            </a:r>
            <a:r>
              <a:rPr lang="en-US" sz="2000" i="1" dirty="0">
                <a:solidFill>
                  <a:srgbClr val="000000"/>
                </a:solidFill>
                <a:latin typeface="+mj-lt"/>
                <a:ea typeface="Calibri" panose="020F0502020204030204" pitchFamily="34" charset="0"/>
                <a:cs typeface="Times New Roman" panose="02020603050405020304" pitchFamily="18" charset="0"/>
              </a:rPr>
              <a:t>provide additional assessment supports across the region where </a:t>
            </a:r>
            <a:r>
              <a:rPr lang="en-US" sz="2000" i="1" dirty="0" smtClean="0">
                <a:solidFill>
                  <a:srgbClr val="000000"/>
                </a:solidFill>
                <a:latin typeface="+mj-lt"/>
                <a:ea typeface="Calibri" panose="020F0502020204030204" pitchFamily="34" charset="0"/>
                <a:cs typeface="Times New Roman" panose="02020603050405020304" pitchFamily="18" charset="0"/>
              </a:rPr>
              <a:t>needed</a:t>
            </a:r>
            <a:endParaRPr lang="en-US" sz="2000" i="1" dirty="0">
              <a:solidFill>
                <a:srgbClr val="000000"/>
              </a:solidFill>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2730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 y="396366"/>
            <a:ext cx="8237220" cy="632103"/>
          </a:xfrm>
        </p:spPr>
        <p:txBody>
          <a:bodyPr/>
          <a:lstStyle/>
          <a:p>
            <a:r>
              <a:rPr lang="en-US" dirty="0" smtClean="0"/>
              <a:t>Process Changes: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40089141"/>
              </p:ext>
            </p:extLst>
          </p:nvPr>
        </p:nvGraphicFramePr>
        <p:xfrm>
          <a:off x="137223" y="983102"/>
          <a:ext cx="8823960" cy="5212080"/>
        </p:xfrm>
        <a:graphic>
          <a:graphicData uri="http://schemas.openxmlformats.org/drawingml/2006/table">
            <a:tbl>
              <a:tblPr firstRow="1" bandRow="1">
                <a:tableStyleId>{5C22544A-7EE6-4342-B048-85BDC9FD1C3A}</a:tableStyleId>
              </a:tblPr>
              <a:tblGrid>
                <a:gridCol w="2514600"/>
                <a:gridCol w="1783080"/>
                <a:gridCol w="1798320"/>
                <a:gridCol w="2727960"/>
              </a:tblGrid>
              <a:tr h="0">
                <a:tc>
                  <a:txBody>
                    <a:bodyPr/>
                    <a:lstStyle/>
                    <a:p>
                      <a:pPr algn="ctr"/>
                      <a:r>
                        <a:rPr lang="en-US" dirty="0" smtClean="0">
                          <a:latin typeface="+mj-lt"/>
                        </a:rPr>
                        <a:t>Activity</a:t>
                      </a:r>
                      <a:endParaRPr lang="en-US" dirty="0">
                        <a:latin typeface="+mj-lt"/>
                      </a:endParaRPr>
                    </a:p>
                  </a:txBody>
                  <a:tcPr/>
                </a:tc>
                <a:tc>
                  <a:txBody>
                    <a:bodyPr/>
                    <a:lstStyle/>
                    <a:p>
                      <a:pPr algn="ctr"/>
                      <a:r>
                        <a:rPr lang="en-US" dirty="0" smtClean="0">
                          <a:latin typeface="+mj-lt"/>
                        </a:rPr>
                        <a:t>Current Practice </a:t>
                      </a:r>
                      <a:endParaRPr lang="en-US" dirty="0">
                        <a:latin typeface="+mj-lt"/>
                      </a:endParaRPr>
                    </a:p>
                  </a:txBody>
                  <a:tcPr/>
                </a:tc>
                <a:tc>
                  <a:txBody>
                    <a:bodyPr/>
                    <a:lstStyle/>
                    <a:p>
                      <a:pPr algn="ctr"/>
                      <a:r>
                        <a:rPr lang="en-US" dirty="0" smtClean="0">
                          <a:latin typeface="+mj-lt"/>
                        </a:rPr>
                        <a:t>Future Practice</a:t>
                      </a:r>
                      <a:endParaRPr lang="en-US" dirty="0">
                        <a:latin typeface="+mj-lt"/>
                      </a:endParaRPr>
                    </a:p>
                  </a:txBody>
                  <a:tcPr/>
                </a:tc>
                <a:tc>
                  <a:txBody>
                    <a:bodyPr/>
                    <a:lstStyle/>
                    <a:p>
                      <a:pPr algn="ctr"/>
                      <a:r>
                        <a:rPr lang="en-US" dirty="0" smtClean="0">
                          <a:latin typeface="+mj-lt"/>
                        </a:rPr>
                        <a:t>Comments</a:t>
                      </a:r>
                      <a:endParaRPr lang="en-US" dirty="0">
                        <a:latin typeface="+mj-lt"/>
                      </a:endParaRPr>
                    </a:p>
                  </a:txBody>
                  <a:tcPr/>
                </a:tc>
              </a:tr>
              <a:tr h="370840">
                <a:tc>
                  <a:txBody>
                    <a:bodyPr/>
                    <a:lstStyle/>
                    <a:p>
                      <a:r>
                        <a:rPr lang="en-US" sz="1600" dirty="0" smtClean="0">
                          <a:latin typeface="+mj-lt"/>
                        </a:rPr>
                        <a:t>1. Submit</a:t>
                      </a:r>
                      <a:r>
                        <a:rPr lang="en-US" sz="1600" baseline="0" dirty="0" smtClean="0">
                          <a:latin typeface="+mj-lt"/>
                        </a:rPr>
                        <a:t> </a:t>
                      </a:r>
                      <a:r>
                        <a:rPr lang="en-US" sz="1600" dirty="0" smtClean="0">
                          <a:latin typeface="+mj-lt"/>
                        </a:rPr>
                        <a:t>Referral</a:t>
                      </a:r>
                      <a:r>
                        <a:rPr lang="en-US" sz="1600" baseline="0" dirty="0" smtClean="0">
                          <a:latin typeface="+mj-lt"/>
                        </a:rPr>
                        <a:t> Forms for patients with Low Back Pain or Osteoarthritis</a:t>
                      </a:r>
                      <a:endParaRPr lang="en-US" sz="1600" dirty="0">
                        <a:latin typeface="+mj-lt"/>
                      </a:endParaRPr>
                    </a:p>
                  </a:txBody>
                  <a:tcPr/>
                </a:tc>
                <a:tc>
                  <a:txBody>
                    <a:bodyPr/>
                    <a:lstStyle/>
                    <a:p>
                      <a:r>
                        <a:rPr lang="en-US" sz="1600" dirty="0" smtClean="0">
                          <a:latin typeface="+mj-lt"/>
                        </a:rPr>
                        <a:t>Primary Care sends to surgeon offices</a:t>
                      </a:r>
                      <a:endParaRPr lang="en-US" sz="1600" dirty="0">
                        <a:latin typeface="+mj-lt"/>
                      </a:endParaRPr>
                    </a:p>
                  </a:txBody>
                  <a:tcPr/>
                </a:tc>
                <a:tc>
                  <a:txBody>
                    <a:bodyPr/>
                    <a:lstStyle/>
                    <a:p>
                      <a:r>
                        <a:rPr lang="en-US" sz="1600" dirty="0" smtClean="0">
                          <a:latin typeface="+mj-lt"/>
                        </a:rPr>
                        <a:t>Central Intake</a:t>
                      </a:r>
                      <a:endParaRPr lang="en-US" sz="1600" dirty="0">
                        <a:latin typeface="+mj-lt"/>
                      </a:endParaRPr>
                    </a:p>
                  </a:txBody>
                  <a:tcPr/>
                </a:tc>
                <a:tc>
                  <a:txBody>
                    <a:bodyPr/>
                    <a:lstStyle/>
                    <a:p>
                      <a:endParaRPr lang="en-US" sz="1600" dirty="0">
                        <a:latin typeface="+mj-lt"/>
                      </a:endParaRPr>
                    </a:p>
                  </a:txBody>
                  <a:tcPr/>
                </a:tc>
              </a:tr>
              <a:tr h="370840">
                <a:tc>
                  <a:txBody>
                    <a:bodyPr/>
                    <a:lstStyle/>
                    <a:p>
                      <a:r>
                        <a:rPr lang="en-US" sz="1600" dirty="0" smtClean="0">
                          <a:latin typeface="+mj-lt"/>
                        </a:rPr>
                        <a:t>2.</a:t>
                      </a:r>
                      <a:r>
                        <a:rPr lang="en-US" sz="1600" baseline="0" dirty="0" smtClean="0">
                          <a:latin typeface="+mj-lt"/>
                        </a:rPr>
                        <a:t> Notify patient of appointment with RAC</a:t>
                      </a:r>
                      <a:endParaRPr lang="en-US" sz="1600" dirty="0">
                        <a:latin typeface="+mj-lt"/>
                      </a:endParaRPr>
                    </a:p>
                  </a:txBody>
                  <a:tcPr/>
                </a:tc>
                <a:tc>
                  <a:txBody>
                    <a:bodyPr/>
                    <a:lstStyle/>
                    <a:p>
                      <a:r>
                        <a:rPr lang="en-US" sz="1600" dirty="0" smtClean="0">
                          <a:latin typeface="+mj-lt"/>
                        </a:rPr>
                        <a:t>N/A</a:t>
                      </a:r>
                      <a:endParaRPr lang="en-US" sz="1600" dirty="0">
                        <a:latin typeface="+mj-lt"/>
                      </a:endParaRPr>
                    </a:p>
                  </a:txBody>
                  <a:tcPr/>
                </a:tc>
                <a:tc>
                  <a:txBody>
                    <a:bodyPr/>
                    <a:lstStyle/>
                    <a:p>
                      <a:r>
                        <a:rPr lang="en-US" sz="1600" dirty="0" smtClean="0">
                          <a:latin typeface="+mj-lt"/>
                        </a:rPr>
                        <a:t>Central Intake</a:t>
                      </a:r>
                      <a:endParaRPr lang="en-US" sz="1600" dirty="0">
                        <a:latin typeface="+mj-lt"/>
                      </a:endParaRPr>
                    </a:p>
                  </a:txBody>
                  <a:tcPr/>
                </a:tc>
                <a:tc>
                  <a:txBody>
                    <a:bodyPr/>
                    <a:lstStyle/>
                    <a:p>
                      <a:r>
                        <a:rPr lang="en-US" sz="1600" baseline="0" dirty="0" smtClean="0">
                          <a:latin typeface="+mj-lt"/>
                        </a:rPr>
                        <a:t>Primary Care will be notified of the appointment date, FYI. </a:t>
                      </a:r>
                      <a:endParaRPr lang="en-US" sz="1600" dirty="0">
                        <a:latin typeface="+mj-lt"/>
                      </a:endParaRPr>
                    </a:p>
                  </a:txBody>
                  <a:tcPr/>
                </a:tc>
              </a:tr>
              <a:tr h="370840">
                <a:tc>
                  <a:txBody>
                    <a:bodyPr/>
                    <a:lstStyle/>
                    <a:p>
                      <a:r>
                        <a:rPr lang="en-US" sz="1600" dirty="0" smtClean="0">
                          <a:latin typeface="+mj-lt"/>
                        </a:rPr>
                        <a:t>3. Completion of patient assessment</a:t>
                      </a:r>
                      <a:r>
                        <a:rPr lang="en-US" sz="1600" baseline="0" dirty="0" smtClean="0">
                          <a:latin typeface="+mj-lt"/>
                        </a:rPr>
                        <a:t> </a:t>
                      </a:r>
                      <a:endParaRPr lang="en-US" sz="1600" dirty="0">
                        <a:latin typeface="+mj-lt"/>
                      </a:endParaRPr>
                    </a:p>
                  </a:txBody>
                  <a:tcPr/>
                </a:tc>
                <a:tc>
                  <a:txBody>
                    <a:bodyPr/>
                    <a:lstStyle/>
                    <a:p>
                      <a:r>
                        <a:rPr lang="en-US" sz="1600" dirty="0" smtClean="0">
                          <a:latin typeface="+mj-lt"/>
                        </a:rPr>
                        <a:t>Surgeon Office</a:t>
                      </a:r>
                      <a:endParaRPr lang="en-US" sz="1600" dirty="0">
                        <a:latin typeface="+mj-lt"/>
                      </a:endParaRPr>
                    </a:p>
                  </a:txBody>
                  <a:tcPr/>
                </a:tc>
                <a:tc>
                  <a:txBody>
                    <a:bodyPr/>
                    <a:lstStyle/>
                    <a:p>
                      <a:r>
                        <a:rPr lang="en-US" sz="1600" dirty="0" smtClean="0">
                          <a:latin typeface="+mj-lt"/>
                        </a:rPr>
                        <a:t>APP/APL</a:t>
                      </a:r>
                      <a:endParaRPr lang="en-US" sz="1600" dirty="0">
                        <a:latin typeface="+mj-lt"/>
                      </a:endParaRPr>
                    </a:p>
                  </a:txBody>
                  <a:tcPr/>
                </a:tc>
                <a:tc>
                  <a:txBody>
                    <a:bodyPr/>
                    <a:lstStyle/>
                    <a:p>
                      <a:r>
                        <a:rPr lang="en-US" sz="1600" dirty="0" smtClean="0">
                          <a:latin typeface="+mj-lt"/>
                        </a:rPr>
                        <a:t>An</a:t>
                      </a:r>
                      <a:r>
                        <a:rPr lang="en-US" sz="1600" baseline="0" dirty="0" smtClean="0">
                          <a:latin typeface="+mj-lt"/>
                        </a:rPr>
                        <a:t> Outcome Summary and Recommendations </a:t>
                      </a:r>
                      <a:r>
                        <a:rPr lang="en-US" sz="1600" dirty="0" smtClean="0">
                          <a:latin typeface="+mj-lt"/>
                        </a:rPr>
                        <a:t>will be sent to Primary Care and will include</a:t>
                      </a:r>
                      <a:r>
                        <a:rPr lang="en-US" sz="1600" baseline="0" dirty="0" smtClean="0">
                          <a:latin typeface="+mj-lt"/>
                        </a:rPr>
                        <a:t> shared care self-management plan for the patient. </a:t>
                      </a:r>
                      <a:endParaRPr lang="en-US" sz="1600" dirty="0">
                        <a:latin typeface="+mj-lt"/>
                      </a:endParaRPr>
                    </a:p>
                  </a:txBody>
                  <a:tcPr/>
                </a:tc>
              </a:tr>
              <a:tr h="370840">
                <a:tc>
                  <a:txBody>
                    <a:bodyPr/>
                    <a:lstStyle/>
                    <a:p>
                      <a:r>
                        <a:rPr lang="en-US" sz="1600" dirty="0" smtClean="0">
                          <a:latin typeface="+mj-lt"/>
                        </a:rPr>
                        <a:t>4.</a:t>
                      </a:r>
                      <a:r>
                        <a:rPr lang="en-US" sz="1600" baseline="0" dirty="0" smtClean="0">
                          <a:latin typeface="+mj-lt"/>
                        </a:rPr>
                        <a:t> Referral to Surgeon</a:t>
                      </a:r>
                      <a:endParaRPr lang="en-US" sz="1600" dirty="0">
                        <a:latin typeface="+mj-lt"/>
                      </a:endParaRPr>
                    </a:p>
                  </a:txBody>
                  <a:tcPr/>
                </a:tc>
                <a:tc>
                  <a:txBody>
                    <a:bodyPr/>
                    <a:lstStyle/>
                    <a:p>
                      <a:r>
                        <a:rPr lang="en-US" sz="1600" dirty="0" smtClean="0">
                          <a:latin typeface="+mj-lt"/>
                        </a:rPr>
                        <a:t>Primary Care</a:t>
                      </a:r>
                      <a:endParaRPr lang="en-US" sz="1600" dirty="0">
                        <a:latin typeface="+mj-lt"/>
                      </a:endParaRPr>
                    </a:p>
                  </a:txBody>
                  <a:tcPr/>
                </a:tc>
                <a:tc>
                  <a:txBody>
                    <a:bodyPr/>
                    <a:lstStyle/>
                    <a:p>
                      <a:r>
                        <a:rPr lang="en-US" sz="1600" dirty="0" smtClean="0">
                          <a:latin typeface="+mj-lt"/>
                        </a:rPr>
                        <a:t>Central</a:t>
                      </a:r>
                      <a:r>
                        <a:rPr lang="en-US" sz="1600" baseline="0" dirty="0" smtClean="0">
                          <a:latin typeface="+mj-lt"/>
                        </a:rPr>
                        <a:t> Intake/</a:t>
                      </a:r>
                    </a:p>
                    <a:p>
                      <a:r>
                        <a:rPr lang="en-US" sz="1600" dirty="0" smtClean="0">
                          <a:latin typeface="+mj-lt"/>
                        </a:rPr>
                        <a:t>APP/APL</a:t>
                      </a:r>
                      <a:endParaRPr lang="en-US" sz="1600" dirty="0">
                        <a:latin typeface="+mj-lt"/>
                      </a:endParaRPr>
                    </a:p>
                  </a:txBody>
                  <a:tcPr/>
                </a:tc>
                <a:tc>
                  <a:txBody>
                    <a:bodyPr/>
                    <a:lstStyle/>
                    <a:p>
                      <a:r>
                        <a:rPr lang="en-US" sz="1600" baseline="0" dirty="0" smtClean="0">
                          <a:latin typeface="+mj-lt"/>
                        </a:rPr>
                        <a:t>Primary Care will be notified.</a:t>
                      </a:r>
                      <a:endParaRPr lang="en-US" sz="1600" dirty="0">
                        <a:latin typeface="+mj-lt"/>
                      </a:endParaRPr>
                    </a:p>
                  </a:txBody>
                  <a:tcPr/>
                </a:tc>
              </a:tr>
              <a:tr h="370840">
                <a:tc>
                  <a:txBody>
                    <a:bodyPr/>
                    <a:lstStyle/>
                    <a:p>
                      <a:r>
                        <a:rPr lang="en-US" sz="1600" dirty="0" smtClean="0">
                          <a:latin typeface="+mj-lt"/>
                        </a:rPr>
                        <a:t>5. Notify</a:t>
                      </a:r>
                      <a:r>
                        <a:rPr lang="en-US" sz="1600" baseline="0" dirty="0" smtClean="0">
                          <a:latin typeface="+mj-lt"/>
                        </a:rPr>
                        <a:t> </a:t>
                      </a:r>
                      <a:r>
                        <a:rPr lang="en-US" sz="1600" dirty="0" smtClean="0">
                          <a:latin typeface="+mj-lt"/>
                        </a:rPr>
                        <a:t>patient of consultation</a:t>
                      </a:r>
                      <a:r>
                        <a:rPr lang="en-US" sz="1600" baseline="0" dirty="0" smtClean="0">
                          <a:latin typeface="+mj-lt"/>
                        </a:rPr>
                        <a:t> with Surgeon. </a:t>
                      </a:r>
                      <a:endParaRPr lang="en-US" sz="1600" dirty="0">
                        <a:latin typeface="+mj-lt"/>
                      </a:endParaRPr>
                    </a:p>
                  </a:txBody>
                  <a:tcPr/>
                </a:tc>
                <a:tc>
                  <a:txBody>
                    <a:bodyPr/>
                    <a:lstStyle/>
                    <a:p>
                      <a:r>
                        <a:rPr lang="en-US" sz="1600" dirty="0" smtClean="0">
                          <a:latin typeface="+mj-lt"/>
                        </a:rPr>
                        <a:t>Primary Care</a:t>
                      </a:r>
                      <a:endParaRPr lang="en-US" sz="1600" dirty="0">
                        <a:latin typeface="+mj-lt"/>
                      </a:endParaRPr>
                    </a:p>
                  </a:txBody>
                  <a:tcPr/>
                </a:tc>
                <a:tc>
                  <a:txBody>
                    <a:bodyPr/>
                    <a:lstStyle/>
                    <a:p>
                      <a:r>
                        <a:rPr lang="en-US" sz="1600" dirty="0" smtClean="0">
                          <a:latin typeface="+mj-lt"/>
                        </a:rPr>
                        <a:t>Hip/Knee: </a:t>
                      </a:r>
                    </a:p>
                    <a:p>
                      <a:r>
                        <a:rPr lang="en-US" sz="1600" dirty="0" smtClean="0">
                          <a:latin typeface="+mj-lt"/>
                        </a:rPr>
                        <a:t>Primary C</a:t>
                      </a:r>
                      <a:r>
                        <a:rPr lang="en-US" sz="1600" baseline="0" dirty="0" smtClean="0">
                          <a:latin typeface="+mj-lt"/>
                        </a:rPr>
                        <a:t>are</a:t>
                      </a:r>
                    </a:p>
                    <a:p>
                      <a:endParaRPr lang="en-US" sz="1600" dirty="0" smtClean="0">
                        <a:latin typeface="+mj-lt"/>
                      </a:endParaRPr>
                    </a:p>
                    <a:p>
                      <a:pPr algn="l"/>
                      <a:r>
                        <a:rPr lang="en-US" sz="1600" dirty="0" smtClean="0">
                          <a:latin typeface="+mj-lt"/>
                        </a:rPr>
                        <a:t>Low Back Pain:                                                                                                                              APL</a:t>
                      </a:r>
                      <a:endParaRPr lang="en-US" sz="1600" dirty="0">
                        <a:latin typeface="+mj-lt"/>
                      </a:endParaRPr>
                    </a:p>
                  </a:txBody>
                  <a:tcPr/>
                </a:tc>
                <a:tc>
                  <a:txBody>
                    <a:bodyPr/>
                    <a:lstStyle/>
                    <a:p>
                      <a:r>
                        <a:rPr lang="en-US" sz="1600" dirty="0" smtClean="0">
                          <a:latin typeface="+mj-lt"/>
                        </a:rPr>
                        <a:t>Low</a:t>
                      </a:r>
                      <a:r>
                        <a:rPr lang="en-US" sz="1600" baseline="0" dirty="0" smtClean="0">
                          <a:latin typeface="+mj-lt"/>
                        </a:rPr>
                        <a:t> Back Pain APL will have access to surgeon schedules and will book appointment at same time as his assessment.</a:t>
                      </a:r>
                    </a:p>
                    <a:p>
                      <a:r>
                        <a:rPr lang="en-US" sz="1600" baseline="0" dirty="0" smtClean="0">
                          <a:latin typeface="+mj-lt"/>
                        </a:rPr>
                        <a:t>Hip &amp; Knee program will follow current practice. </a:t>
                      </a:r>
                      <a:endParaRPr lang="en-US" sz="1600" dirty="0">
                        <a:latin typeface="+mj-lt"/>
                      </a:endParaRPr>
                    </a:p>
                  </a:txBody>
                  <a:tcPr/>
                </a:tc>
              </a:tr>
            </a:tbl>
          </a:graphicData>
        </a:graphic>
      </p:graphicFrame>
      <p:sp>
        <p:nvSpPr>
          <p:cNvPr id="7" name="TextBox 6"/>
          <p:cNvSpPr txBox="1"/>
          <p:nvPr/>
        </p:nvSpPr>
        <p:spPr>
          <a:xfrm>
            <a:off x="137222" y="6113758"/>
            <a:ext cx="8803639" cy="738664"/>
          </a:xfrm>
          <a:prstGeom prst="rect">
            <a:avLst/>
          </a:prstGeom>
          <a:noFill/>
        </p:spPr>
        <p:txBody>
          <a:bodyPr wrap="square" rtlCol="0">
            <a:spAutoFit/>
          </a:bodyPr>
          <a:lstStyle/>
          <a:p>
            <a:r>
              <a:rPr lang="en-US" sz="1400" dirty="0" smtClean="0">
                <a:latin typeface="+mj-lt"/>
              </a:rPr>
              <a:t> APL =  Advanced Practice Leader </a:t>
            </a:r>
          </a:p>
          <a:p>
            <a:r>
              <a:rPr lang="en-US" sz="1400" dirty="0" smtClean="0">
                <a:latin typeface="+mj-lt"/>
              </a:rPr>
              <a:t> APP </a:t>
            </a:r>
            <a:r>
              <a:rPr lang="en-US" sz="1400" dirty="0">
                <a:latin typeface="+mj-lt"/>
              </a:rPr>
              <a:t>= Advanced Practice </a:t>
            </a:r>
            <a:r>
              <a:rPr lang="en-US" sz="1400" dirty="0" smtClean="0">
                <a:latin typeface="+mj-lt"/>
              </a:rPr>
              <a:t>Provider</a:t>
            </a:r>
          </a:p>
          <a:p>
            <a:r>
              <a:rPr lang="en-US" sz="1400" dirty="0" smtClean="0">
                <a:latin typeface="+mj-lt"/>
              </a:rPr>
              <a:t> * Refer to each program’s exceptions where Primary Care continues to send referrals  direct to surgeon offices</a:t>
            </a:r>
            <a:endParaRPr lang="en-US" sz="1400" dirty="0">
              <a:latin typeface="+mj-lt"/>
            </a:endParaRPr>
          </a:p>
        </p:txBody>
      </p:sp>
    </p:spTree>
    <p:extLst>
      <p:ext uri="{BB962C8B-B14F-4D97-AF65-F5344CB8AC3E}">
        <p14:creationId xmlns:p14="http://schemas.microsoft.com/office/powerpoint/2010/main" val="2788867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0215"/>
            <a:ext cx="8595360" cy="914400"/>
          </a:xfrm>
        </p:spPr>
        <p:txBody>
          <a:bodyPr/>
          <a:lstStyle/>
          <a:p>
            <a:r>
              <a:rPr lang="en-US" dirty="0" smtClean="0"/>
              <a:t>Onboard Requirements:</a:t>
            </a:r>
            <a:endParaRPr lang="en-US" dirty="0"/>
          </a:p>
        </p:txBody>
      </p:sp>
      <p:sp>
        <p:nvSpPr>
          <p:cNvPr id="3" name="Content Placeholder 2"/>
          <p:cNvSpPr>
            <a:spLocks noGrp="1"/>
          </p:cNvSpPr>
          <p:nvPr>
            <p:ph idx="1"/>
          </p:nvPr>
        </p:nvSpPr>
        <p:spPr>
          <a:xfrm>
            <a:off x="182892" y="960124"/>
            <a:ext cx="5760719" cy="5654993"/>
          </a:xfrm>
        </p:spPr>
        <p:txBody>
          <a:bodyPr/>
          <a:lstStyle/>
          <a:p>
            <a:pPr marL="0" indent="0">
              <a:buNone/>
            </a:pPr>
            <a:r>
              <a:rPr lang="en-US" b="1" dirty="0" smtClean="0"/>
              <a:t>Hip and Knee</a:t>
            </a:r>
            <a:r>
              <a:rPr lang="en-US" dirty="0" smtClean="0"/>
              <a:t>:</a:t>
            </a:r>
          </a:p>
          <a:p>
            <a:pPr marL="457200" indent="-457200">
              <a:buAutoNum type="arabicPeriod"/>
            </a:pPr>
            <a:r>
              <a:rPr lang="en-US" sz="1800" dirty="0" smtClean="0"/>
              <a:t>Receive notification from Partnering For Quality to download referral forms to your EMR.</a:t>
            </a:r>
          </a:p>
          <a:p>
            <a:pPr marL="0" indent="0">
              <a:buNone/>
            </a:pPr>
            <a:r>
              <a:rPr lang="en-US" sz="1800" b="1" dirty="0" smtClean="0"/>
              <a:t>Low Back Pain:</a:t>
            </a:r>
            <a:endParaRPr lang="en-US" sz="1800" dirty="0" smtClean="0"/>
          </a:p>
          <a:p>
            <a:pPr>
              <a:buFont typeface="+mj-lt"/>
              <a:buAutoNum type="arabicPeriod"/>
            </a:pPr>
            <a:r>
              <a:rPr lang="en-US" sz="1800" dirty="0" smtClean="0"/>
              <a:t>Complete the registration  </a:t>
            </a:r>
            <a:r>
              <a:rPr lang="en-CA" sz="1800" u="sng" dirty="0">
                <a:solidFill>
                  <a:srgbClr val="0000FF"/>
                </a:solidFill>
                <a:latin typeface="Calibri"/>
                <a:ea typeface="Calibri"/>
                <a:cs typeface="Times New Roman"/>
                <a:hlinkClick r:id="rId2"/>
              </a:rPr>
              <a:t>http://</a:t>
            </a:r>
            <a:r>
              <a:rPr lang="en-CA" sz="1800" u="sng" dirty="0" smtClean="0">
                <a:solidFill>
                  <a:srgbClr val="0000FF"/>
                </a:solidFill>
                <a:latin typeface="Calibri"/>
                <a:ea typeface="Calibri"/>
                <a:cs typeface="Times New Roman"/>
                <a:hlinkClick r:id="rId2"/>
              </a:rPr>
              <a:t>www.isaec.org/isaec-registration.html</a:t>
            </a:r>
            <a:r>
              <a:rPr lang="en-CA" sz="1800" u="sng" dirty="0" smtClean="0">
                <a:solidFill>
                  <a:srgbClr val="0000FF"/>
                </a:solidFill>
                <a:latin typeface="Calibri"/>
                <a:ea typeface="Calibri"/>
                <a:cs typeface="Times New Roman"/>
              </a:rPr>
              <a:t>  </a:t>
            </a:r>
            <a:r>
              <a:rPr lang="en-US" sz="1800" dirty="0" smtClean="0"/>
              <a:t>for ISAEC online learning.  This is a prerequisite to receiving the Low Back Pain referral form.  </a:t>
            </a:r>
          </a:p>
          <a:p>
            <a:pPr>
              <a:buFont typeface="+mj-lt"/>
              <a:buAutoNum type="arabicPeriod"/>
            </a:pPr>
            <a:r>
              <a:rPr lang="en-US" sz="1800" dirty="0" smtClean="0"/>
              <a:t>Upon completion of the registration, you will have access to an online video and quiz.  Duration is approx. 20 minutes. </a:t>
            </a:r>
          </a:p>
          <a:p>
            <a:pPr>
              <a:buFont typeface="+mj-lt"/>
              <a:buAutoNum type="arabicPeriod"/>
            </a:pPr>
            <a:r>
              <a:rPr lang="en-US" sz="1800" dirty="0" smtClean="0"/>
              <a:t>Upon successful completion of the quiz, you will receive notification to download the Low Back Pain Referral form via the ISAEC Operations staff</a:t>
            </a:r>
            <a:r>
              <a:rPr lang="en-US" sz="1800" dirty="0"/>
              <a:t>. </a:t>
            </a:r>
            <a:endParaRPr lang="en-US" sz="1800" dirty="0" smtClean="0"/>
          </a:p>
          <a:p>
            <a:pPr marL="0" indent="0">
              <a:buNone/>
            </a:pPr>
            <a:r>
              <a:rPr lang="en-US" dirty="0"/>
              <a:t> </a:t>
            </a:r>
            <a:r>
              <a:rPr lang="en-US" dirty="0" smtClean="0"/>
              <a:t>        </a:t>
            </a:r>
          </a:p>
          <a:p>
            <a:pPr marL="0" indent="0">
              <a:buNone/>
            </a:pPr>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640" y="1569722"/>
            <a:ext cx="3261360" cy="3820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123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 y="367242"/>
            <a:ext cx="8839200" cy="914400"/>
          </a:xfrm>
        </p:spPr>
        <p:txBody>
          <a:bodyPr/>
          <a:lstStyle/>
          <a:p>
            <a:r>
              <a:rPr lang="en-US" dirty="0" smtClean="0"/>
              <a:t>Important Information  </a:t>
            </a:r>
            <a:endParaRPr lang="en-US" dirty="0"/>
          </a:p>
        </p:txBody>
      </p:sp>
      <p:sp>
        <p:nvSpPr>
          <p:cNvPr id="3" name="Content Placeholder 2"/>
          <p:cNvSpPr>
            <a:spLocks noGrp="1"/>
          </p:cNvSpPr>
          <p:nvPr>
            <p:ph idx="1"/>
          </p:nvPr>
        </p:nvSpPr>
        <p:spPr>
          <a:xfrm>
            <a:off x="169333" y="880534"/>
            <a:ext cx="8636000" cy="5977466"/>
          </a:xfrm>
        </p:spPr>
        <p:txBody>
          <a:bodyPr tIns="0" bIns="0" anchor="t"/>
          <a:lstStyle/>
          <a:p>
            <a:r>
              <a:rPr lang="en-US" sz="1800" dirty="0" smtClean="0"/>
              <a:t>Primary Care Offices will be notified of all:</a:t>
            </a:r>
          </a:p>
          <a:p>
            <a:pPr lvl="1">
              <a:buFont typeface="Courier New" panose="02070309020205020404" pitchFamily="49" charset="0"/>
              <a:buChar char="o"/>
            </a:pPr>
            <a:r>
              <a:rPr lang="en-US" sz="1800" dirty="0" smtClean="0"/>
              <a:t>invitations to waitlisted patients to receive an assessment                                                                prior to a call being made to your patient;</a:t>
            </a:r>
          </a:p>
          <a:p>
            <a:pPr lvl="1">
              <a:buFont typeface="Courier New" panose="02070309020205020404" pitchFamily="49" charset="0"/>
              <a:buChar char="o"/>
            </a:pPr>
            <a:r>
              <a:rPr lang="en-US" sz="1800" dirty="0"/>
              <a:t>p</a:t>
            </a:r>
            <a:r>
              <a:rPr lang="en-US" sz="1800" dirty="0" smtClean="0"/>
              <a:t>atient appointment dates;</a:t>
            </a:r>
          </a:p>
          <a:p>
            <a:pPr lvl="1">
              <a:buFont typeface="Courier New" panose="02070309020205020404" pitchFamily="49" charset="0"/>
              <a:buChar char="o"/>
            </a:pPr>
            <a:r>
              <a:rPr lang="en-US" sz="1800" dirty="0" smtClean="0"/>
              <a:t>Patient assessment outcomes, including referrals to surgeons.</a:t>
            </a:r>
          </a:p>
          <a:p>
            <a:pPr lvl="1">
              <a:buFont typeface="Courier New" panose="02070309020205020404" pitchFamily="49" charset="0"/>
              <a:buChar char="o"/>
            </a:pPr>
            <a:endParaRPr lang="en-US" sz="1800" dirty="0" smtClean="0"/>
          </a:p>
          <a:p>
            <a:r>
              <a:rPr lang="en-US" sz="1800" dirty="0" smtClean="0"/>
              <a:t>Wait-listed, low </a:t>
            </a:r>
            <a:r>
              <a:rPr lang="en-US" sz="1800" dirty="0"/>
              <a:t>back pain and osteoarthritis patients within inclusion criteria will be offered assessments prior to new </a:t>
            </a:r>
            <a:r>
              <a:rPr lang="en-US" sz="1800" dirty="0" smtClean="0"/>
              <a:t>referrals.</a:t>
            </a:r>
          </a:p>
          <a:p>
            <a:r>
              <a:rPr lang="en-US" sz="1800" dirty="0" smtClean="0"/>
              <a:t>The four week turnaround from time of referral to assessment will not be met until waitlisted patients are assessed.  Please let your new referrals know.  </a:t>
            </a:r>
          </a:p>
          <a:p>
            <a:r>
              <a:rPr lang="en-US" sz="1800" dirty="0" smtClean="0"/>
              <a:t>Rapid Access Clinics in London, St. Thomas, Woodstock and </a:t>
            </a:r>
            <a:r>
              <a:rPr lang="en-US" sz="1800" dirty="0" smtClean="0"/>
              <a:t>Wingham (Low </a:t>
            </a:r>
            <a:r>
              <a:rPr lang="en-US" sz="1800" dirty="0" smtClean="0"/>
              <a:t>Back Pain) will be ready by launch date.   The Hip and Knee Rapid Access Clinics in:</a:t>
            </a:r>
          </a:p>
          <a:p>
            <a:pPr lvl="1">
              <a:buFont typeface="Courier New" panose="02070309020205020404" pitchFamily="49" charset="0"/>
              <a:buChar char="o"/>
            </a:pPr>
            <a:r>
              <a:rPr lang="en-US" sz="1800" dirty="0" smtClean="0"/>
              <a:t>Owen Sound will be live by April 30, 2019.</a:t>
            </a:r>
          </a:p>
          <a:p>
            <a:pPr lvl="1">
              <a:buFont typeface="Courier New" panose="02070309020205020404" pitchFamily="49" charset="0"/>
              <a:buChar char="o"/>
            </a:pPr>
            <a:r>
              <a:rPr lang="en-US" sz="1800" dirty="0" smtClean="0"/>
              <a:t>Stratford and Strathroy will be live by June 15, 2019</a:t>
            </a:r>
          </a:p>
          <a:p>
            <a:pPr indent="-285750">
              <a:buFont typeface="Arial" charset="0"/>
              <a:buChar char="•"/>
            </a:pPr>
            <a:r>
              <a:rPr lang="en-US" sz="1800" dirty="0" smtClean="0"/>
              <a:t>Initially, as Low Back Pain patients on waitlists are seen, it is anticipated that the assessments will be conducted in London to streamline the patient’s visit with a Spine surgeon.</a:t>
            </a:r>
          </a:p>
          <a:p>
            <a:pPr indent="-285750">
              <a:buFont typeface="Arial" charset="0"/>
              <a:buChar char="•"/>
            </a:pPr>
            <a:endParaRPr lang="en-US" sz="1800" dirty="0" smtClean="0"/>
          </a:p>
          <a:p>
            <a:pPr indent="-285750">
              <a:buFont typeface="Arial" charset="0"/>
              <a:buChar char="•"/>
            </a:pPr>
            <a:endParaRPr lang="en-US" sz="18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462" y="351366"/>
            <a:ext cx="259926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061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SW LHIN 2015 Theme">
  <a:themeElements>
    <a:clrScheme name="">
      <a:dk1>
        <a:srgbClr val="000000"/>
      </a:dk1>
      <a:lt1>
        <a:srgbClr val="FFFFFF"/>
      </a:lt1>
      <a:dk2>
        <a:srgbClr val="633C82"/>
      </a:dk2>
      <a:lt2>
        <a:srgbClr val="8D988F"/>
      </a:lt2>
      <a:accent1>
        <a:srgbClr val="00B2DD"/>
      </a:accent1>
      <a:accent2>
        <a:srgbClr val="739AB3"/>
      </a:accent2>
      <a:accent3>
        <a:srgbClr val="FFFFFF"/>
      </a:accent3>
      <a:accent4>
        <a:srgbClr val="000000"/>
      </a:accent4>
      <a:accent5>
        <a:srgbClr val="AAD5EB"/>
      </a:accent5>
      <a:accent6>
        <a:srgbClr val="688BA2"/>
      </a:accent6>
      <a:hlink>
        <a:srgbClr val="2B7D84"/>
      </a:hlink>
      <a:folHlink>
        <a:srgbClr val="475285"/>
      </a:folHlink>
    </a:clrScheme>
    <a:fontScheme name="Office Theme">
      <a:majorFont>
        <a:latin typeface="Arial Narrow"/>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8_SW LHIN 2015 Theme">
  <a:themeElements>
    <a:clrScheme name="">
      <a:dk1>
        <a:srgbClr val="000000"/>
      </a:dk1>
      <a:lt1>
        <a:srgbClr val="FFFFFF"/>
      </a:lt1>
      <a:dk2>
        <a:srgbClr val="633C82"/>
      </a:dk2>
      <a:lt2>
        <a:srgbClr val="8D988F"/>
      </a:lt2>
      <a:accent1>
        <a:srgbClr val="00B2DD"/>
      </a:accent1>
      <a:accent2>
        <a:srgbClr val="739AB3"/>
      </a:accent2>
      <a:accent3>
        <a:srgbClr val="FFFFFF"/>
      </a:accent3>
      <a:accent4>
        <a:srgbClr val="000000"/>
      </a:accent4>
      <a:accent5>
        <a:srgbClr val="AAD5EB"/>
      </a:accent5>
      <a:accent6>
        <a:srgbClr val="688BA2"/>
      </a:accent6>
      <a:hlink>
        <a:srgbClr val="2B7D84"/>
      </a:hlink>
      <a:folHlink>
        <a:srgbClr val="475285"/>
      </a:folHlink>
    </a:clrScheme>
    <a:fontScheme name="Office Theme">
      <a:majorFont>
        <a:latin typeface="Arial Narrow"/>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CA"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LHIN Document" ma:contentTypeID="0x010100F5CC782DE02E0A46B8583BABC5F01BA000999448CA9A581C43BFC05049A6CD2804" ma:contentTypeVersion="20" ma:contentTypeDescription="" ma:contentTypeScope="" ma:versionID="fc728925e111036afc6cd03da71fd030">
  <xsd:schema xmlns:xsd="http://www.w3.org/2001/XMLSchema" xmlns:xs="http://www.w3.org/2001/XMLSchema" xmlns:p="http://schemas.microsoft.com/office/2006/metadata/properties" xmlns:ns1="http://schemas.microsoft.com/sharepoint/v3" xmlns:ns2="ace8a13e-82a4-4a5e-91b5-6f8894e54366" xmlns:ns3="a3d71736-a0a0-4c21-88c8-8a2a4e50cf95" xmlns:ns4="77f56e56-7eb9-40f1-873e-f877521e69ba" xmlns:ns5="http://schemas.microsoft.com/sharepoint/v4" targetNamespace="http://schemas.microsoft.com/office/2006/metadata/properties" ma:root="true" ma:fieldsID="02a412e6550e4529ae5216589cc7e86c" ns1:_="" ns2:_="" ns3:_="" ns4:_="" ns5:_="">
    <xsd:import namespace="http://schemas.microsoft.com/sharepoint/v3"/>
    <xsd:import namespace="ace8a13e-82a4-4a5e-91b5-6f8894e54366"/>
    <xsd:import namespace="a3d71736-a0a0-4c21-88c8-8a2a4e50cf95"/>
    <xsd:import namespace="77f56e56-7eb9-40f1-873e-f877521e69ba"/>
    <xsd:import namespace="http://schemas.microsoft.com/sharepoint/v4"/>
    <xsd:element name="properties">
      <xsd:complexType>
        <xsd:sequence>
          <xsd:element name="documentManagement">
            <xsd:complexType>
              <xsd:all>
                <xsd:element ref="ns2:LHIN_x0020_Document" minOccurs="0"/>
                <xsd:element ref="ns1:RoutingRuleDescription" minOccurs="0"/>
                <xsd:element ref="ns2:Effective_x0020_Date" minOccurs="0"/>
                <xsd:element ref="ns2:Fiscal_x0020_Year" minOccurs="0"/>
                <xsd:element ref="ns3:HSP" minOccurs="0"/>
                <xsd:element ref="ns2:Sector" minOccurs="0"/>
                <xsd:element ref="ns4:Program" minOccurs="0"/>
                <xsd:element ref="ns4:_dlc_DocId" minOccurs="0"/>
                <xsd:element ref="ns4:_dlc_DocIdUrl" minOccurs="0"/>
                <xsd:element ref="ns4:_dlc_DocIdPersistId"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e8a13e-82a4-4a5e-91b5-6f8894e54366" elementFormDefault="qualified">
    <xsd:import namespace="http://schemas.microsoft.com/office/2006/documentManagement/types"/>
    <xsd:import namespace="http://schemas.microsoft.com/office/infopath/2007/PartnerControls"/>
    <xsd:element name="LHIN_x0020_Document" ma:index="1" nillable="true" ma:displayName="LHIN Document" ma:format="Dropdown" ma:internalName="LHIN_x0020_Document">
      <xsd:simpleType>
        <xsd:restriction base="dms:Choice">
          <xsd:enumeration value="Action Item"/>
          <xsd:enumeration value="Addendum"/>
          <xsd:enumeration value="Advertisement"/>
          <xsd:enumeration value="Agenda"/>
          <xsd:enumeration value="Agreement/Contract"/>
          <xsd:enumeration value="Appendix"/>
          <xsd:enumeration value="Attestation"/>
          <xsd:enumeration value="Audit"/>
          <xsd:enumeration value="Backgrounder"/>
          <xsd:enumeration value="Briefing Note"/>
          <xsd:enumeration value="Business Case"/>
          <xsd:enumeration value="Checklist"/>
          <xsd:enumeration value="Closed Session"/>
          <xsd:enumeration value="Constating Documents"/>
          <xsd:enumeration value="Contact List"/>
          <xsd:enumeration value="Data"/>
          <xsd:enumeration value="Declarations"/>
          <xsd:enumeration value="Education"/>
          <xsd:enumeration value="Email"/>
          <xsd:enumeration value="Evaluation"/>
          <xsd:enumeration value="Example"/>
          <xsd:enumeration value="Finance"/>
          <xsd:enumeration value="Form"/>
          <xsd:enumeration value="Graphic/Images"/>
          <xsd:enumeration value="Indicator"/>
          <xsd:enumeration value="Integration Decisions"/>
          <xsd:enumeration value="Key Messages"/>
          <xsd:enumeration value="Labels &amp; Tent Cards"/>
          <xsd:enumeration value="Legal"/>
          <xsd:enumeration value="Legislation"/>
          <xsd:enumeration value="Letters/Correspondence"/>
          <xsd:enumeration value="Meeting Minutes"/>
          <xsd:enumeration value="Members"/>
          <xsd:enumeration value="Memo"/>
          <xsd:enumeration value="Metric"/>
          <xsd:enumeration value="Newsletters"/>
          <xsd:enumeration value="Notice of Decision"/>
          <xsd:enumeration value="Orientation"/>
          <xsd:enumeration value="Other"/>
          <xsd:enumeration value="Policies/Procedures"/>
          <xsd:enumeration value="Presentation"/>
          <xsd:enumeration value="Procurement"/>
          <xsd:enumeration value="Project Document"/>
          <xsd:enumeration value="Proposal"/>
          <xsd:enumeration value="Recruitment"/>
          <xsd:enumeration value="Reference"/>
          <xsd:enumeration value="Reference Check"/>
          <xsd:enumeration value="Report"/>
          <xsd:enumeration value="Resource Tool"/>
          <xsd:enumeration value="RFQ / RFS / RFP"/>
          <xsd:enumeration value="Sample"/>
          <xsd:enumeration value="Schedule"/>
          <xsd:enumeration value="Sign-back"/>
          <xsd:enumeration value="Speaking Notes"/>
          <xsd:enumeration value="Spreadsheet"/>
          <xsd:enumeration value="Survey &amp; Feedback"/>
          <xsd:enumeration value="Technology"/>
          <xsd:enumeration value="Templates"/>
          <xsd:enumeration value="Toolkit"/>
          <xsd:enumeration value="TOR"/>
          <xsd:enumeration value="Training"/>
          <xsd:enumeration value="Update"/>
          <xsd:enumeration value="Vendor Submission"/>
          <xsd:enumeration value="Workplan"/>
        </xsd:restriction>
      </xsd:simpleType>
    </xsd:element>
    <xsd:element name="Effective_x0020_Date" ma:index="3" nillable="true" ma:displayName="Effective Date" ma:format="DateOnly" ma:internalName="Effective_x0020_Date">
      <xsd:simpleType>
        <xsd:restriction base="dms:DateTime"/>
      </xsd:simpleType>
    </xsd:element>
    <xsd:element name="Fiscal_x0020_Year" ma:index="4" nillable="true" ma:displayName="Fiscal Year" ma:format="Dropdown" ma:internalName="Fiscal_x0020_Year">
      <xsd:simpleType>
        <xsd:restriction base="dms:Choice">
          <xsd:enumeration value="N/A"/>
          <xsd:enumeration value="2018/19"/>
          <xsd:enumeration value="2017/18"/>
          <xsd:enumeration value="2016/17"/>
          <xsd:enumeration value="2015/16"/>
          <xsd:enumeration value="2014/15"/>
          <xsd:enumeration value="2013/14"/>
          <xsd:enumeration value="2012/13"/>
          <xsd:enumeration value="2011/12"/>
          <xsd:enumeration value="2010/11"/>
          <xsd:enumeration value="2009/10"/>
          <xsd:enumeration value="2008/09"/>
          <xsd:enumeration value="2007/08"/>
          <xsd:enumeration value="2006/07"/>
          <xsd:enumeration value="2005/06"/>
          <xsd:enumeration value="Pre 2005/06"/>
        </xsd:restriction>
      </xsd:simpleType>
    </xsd:element>
    <xsd:element name="Sector" ma:index="6" nillable="true" ma:displayName="Sector" ma:format="Dropdown" ma:internalName="Sector">
      <xsd:simpleType>
        <xsd:restriction base="dms:Choice">
          <xsd:enumeration value="Aboriginal"/>
          <xsd:enumeration value="Community Care Access Centre"/>
          <xsd:enumeration value="Community Health Centres"/>
          <xsd:enumeration value="Community Support Services"/>
          <xsd:enumeration value="Family Health Teams"/>
          <xsd:enumeration value="French Lanuage Entity"/>
          <xsd:enumeration value="Hospital"/>
          <xsd:enumeration value="Long Term Care"/>
          <xsd:enumeration value="Mental Health &amp; Addictions"/>
          <xsd:enumeration value="Ministry of Health"/>
          <xsd:enumeration value="Other Primary Health Care"/>
          <xsd:enumeration value="Stake Holders"/>
          <xsd:enumeration value="All"/>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a3d71736-a0a0-4c21-88c8-8a2a4e50cf95" elementFormDefault="qualified">
    <xsd:import namespace="http://schemas.microsoft.com/office/2006/documentManagement/types"/>
    <xsd:import namespace="http://schemas.microsoft.com/office/infopath/2007/PartnerControls"/>
    <xsd:element name="HSP" ma:index="5" nillable="true" ma:displayName="HSP" ma:internalName="HSP">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f56e56-7eb9-40f1-873e-f877521e69ba" elementFormDefault="qualified">
    <xsd:import namespace="http://schemas.microsoft.com/office/2006/documentManagement/types"/>
    <xsd:import namespace="http://schemas.microsoft.com/office/infopath/2007/PartnerControls"/>
    <xsd:element name="Program" ma:index="7" nillable="true" ma:displayName="Program" ma:format="Dropdown" ma:internalName="Program">
      <xsd:simpleType>
        <xsd:restriction base="dms:Choice">
          <xsd:enumeration value="Aging at Home"/>
          <xsd:enumeration value="Cancer Care Ontario"/>
          <xsd:enumeration value="Care Connectors"/>
          <xsd:enumeration value="Eating Disorder Awareness and Prevention"/>
          <xsd:enumeration value="e-Health"/>
          <xsd:enumeration value="Funding Formula"/>
          <xsd:enumeration value="Health Infrastructure Renewal Fund"/>
          <xsd:enumeration value="High Growth Funding"/>
          <xsd:enumeration value="LHIN Operations"/>
          <xsd:enumeration value="Ministry Initiatives"/>
          <xsd:enumeration value="New LHIN Funding"/>
          <xsd:enumeration value="Post Construction Operating Plan"/>
          <xsd:enumeration value="Provincial Priorities"/>
          <xsd:enumeration value="Reallocation"/>
          <xsd:enumeration value="Recoveries"/>
          <xsd:enumeration value="Urgent Priorities Fund"/>
          <xsd:enumeration value="Wait Time"/>
          <xsd:enumeration value="Other"/>
        </xsd:restriction>
      </xsd:simple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7f56e56-7eb9-40f1-873e-f877521e69ba">DCNNMPJYQ5W5-123-29937</_dlc_DocId>
    <_dlc_DocIdUrl xmlns="77f56e56-7eb9-40f1-873e-f877521e69ba">
      <Url>http://portal.lhins.on.ca/sw/operations/programs/_layouts/DocIdRedir.aspx?ID=DCNNMPJYQ5W5-123-29937</Url>
      <Description>DCNNMPJYQ5W5-123-29937</Description>
    </_dlc_DocIdUrl>
    <Effective_x0020_Date xmlns="ace8a13e-82a4-4a5e-91b5-6f8894e54366">2015-02-18T05:00:00+00:00</Effective_x0020_Date>
    <Sector xmlns="ace8a13e-82a4-4a5e-91b5-6f8894e54366">All</Sector>
    <Program xmlns="77f56e56-7eb9-40f1-873e-f877521e69ba" xsi:nil="true"/>
    <HSP xmlns="a3d71736-a0a0-4c21-88c8-8a2a4e50cf95">N/A</HSP>
    <LHIN_x0020_Document xmlns="ace8a13e-82a4-4a5e-91b5-6f8894e54366">Templates</LHIN_x0020_Document>
    <RoutingRuleDescription xmlns="http://schemas.microsoft.com/sharepoint/v3">Template</RoutingRuleDescription>
    <Fiscal_x0020_Year xmlns="ace8a13e-82a4-4a5e-91b5-6f8894e54366">2016/17</Fiscal_x0020_Year>
    <IconOverlay xmlns="http://schemas.microsoft.com/sharepoint/v4" xsi:nil="true"/>
  </documentManagement>
</p:properties>
</file>

<file path=customXml/item5.xml><?xml version="1.0" encoding="utf-8"?>
<?mso-contentType ?>
<SharedContentType xmlns="Microsoft.SharePoint.Taxonomy.ContentTypeSync" SourceId="9d11c96e-02d6-440f-a658-0f5809387797" ContentTypeId="0x010100F5CC782DE02E0A46B8583BABC5F01BA0" PreviousValue="false"/>
</file>

<file path=customXml/itemProps1.xml><?xml version="1.0" encoding="utf-8"?>
<ds:datastoreItem xmlns:ds="http://schemas.openxmlformats.org/officeDocument/2006/customXml" ds:itemID="{C4EF96E1-D48D-41DC-9388-43A13A98C7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ce8a13e-82a4-4a5e-91b5-6f8894e54366"/>
    <ds:schemaRef ds:uri="a3d71736-a0a0-4c21-88c8-8a2a4e50cf95"/>
    <ds:schemaRef ds:uri="77f56e56-7eb9-40f1-873e-f877521e69b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CDCEAB-D0F7-41E1-9EE7-C6BB72CB27C7}">
  <ds:schemaRefs>
    <ds:schemaRef ds:uri="http://schemas.microsoft.com/sharepoint/events"/>
  </ds:schemaRefs>
</ds:datastoreItem>
</file>

<file path=customXml/itemProps3.xml><?xml version="1.0" encoding="utf-8"?>
<ds:datastoreItem xmlns:ds="http://schemas.openxmlformats.org/officeDocument/2006/customXml" ds:itemID="{BFF8A35E-4C33-4D3D-AE52-BCCD4DE910E2}">
  <ds:schemaRefs>
    <ds:schemaRef ds:uri="http://schemas.microsoft.com/sharepoint/v3/contenttype/forms"/>
  </ds:schemaRefs>
</ds:datastoreItem>
</file>

<file path=customXml/itemProps4.xml><?xml version="1.0" encoding="utf-8"?>
<ds:datastoreItem xmlns:ds="http://schemas.openxmlformats.org/officeDocument/2006/customXml" ds:itemID="{9108CB66-179C-415E-BC11-639F9C0B33A9}">
  <ds:schemaRefs>
    <ds:schemaRef ds:uri="http://schemas.microsoft.com/office/2006/documentManagement/types"/>
    <ds:schemaRef ds:uri="http://www.w3.org/XML/1998/namespace"/>
    <ds:schemaRef ds:uri="ace8a13e-82a4-4a5e-91b5-6f8894e54366"/>
    <ds:schemaRef ds:uri="http://purl.org/dc/elements/1.1/"/>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schemas.microsoft.com/sharepoint/v4"/>
    <ds:schemaRef ds:uri="77f56e56-7eb9-40f1-873e-f877521e69ba"/>
    <ds:schemaRef ds:uri="a3d71736-a0a0-4c21-88c8-8a2a4e50cf95"/>
    <ds:schemaRef ds:uri="http://schemas.microsoft.com/sharepoint/v3"/>
  </ds:schemaRefs>
</ds:datastoreItem>
</file>

<file path=customXml/itemProps5.xml><?xml version="1.0" encoding="utf-8"?>
<ds:datastoreItem xmlns:ds="http://schemas.openxmlformats.org/officeDocument/2006/customXml" ds:itemID="{313DB8E5-E27C-4AF1-B0A7-323CACDB507A}">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SW LHIN 2015 Theme.thmx</Template>
  <TotalTime>8193</TotalTime>
  <Words>3180</Words>
  <Application>Microsoft Office PowerPoint</Application>
  <PresentationFormat>On-screen Show (4:3)</PresentationFormat>
  <Paragraphs>377</Paragraphs>
  <Slides>29</Slides>
  <Notes>16</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29</vt:i4>
      </vt:variant>
    </vt:vector>
  </HeadingPairs>
  <TitlesOfParts>
    <vt:vector size="40" baseType="lpstr">
      <vt:lpstr>SW LHIN 2015 Theme</vt:lpstr>
      <vt:lpstr>8_SW LHIN 2015 Theme</vt:lpstr>
      <vt:lpstr>1_Office Theme</vt:lpstr>
      <vt:lpstr>2_Office Theme</vt:lpstr>
      <vt:lpstr>3_Office Theme</vt:lpstr>
      <vt:lpstr>4_Office Theme</vt:lpstr>
      <vt:lpstr>5_Office Theme</vt:lpstr>
      <vt:lpstr>6_Office Theme</vt:lpstr>
      <vt:lpstr>7_Office Theme</vt:lpstr>
      <vt:lpstr>8_Office Theme</vt:lpstr>
      <vt:lpstr>Document</vt:lpstr>
      <vt:lpstr>South West MSK Rapid Access Clinics </vt:lpstr>
      <vt:lpstr>Objectives of today’s presentation  </vt:lpstr>
      <vt:lpstr>What you need to know</vt:lpstr>
      <vt:lpstr>The Provincial Musculoskeletal (MSK) Rapid Access Clinics Program</vt:lpstr>
      <vt:lpstr>PowerPoint Presentation</vt:lpstr>
      <vt:lpstr>Location of Assessors </vt:lpstr>
      <vt:lpstr>Process Changes:</vt:lpstr>
      <vt:lpstr>Onboard Requirements:</vt:lpstr>
      <vt:lpstr>Important Information  </vt:lpstr>
      <vt:lpstr>Key Dates:</vt:lpstr>
      <vt:lpstr>PowerPoint Presentation</vt:lpstr>
      <vt:lpstr>What’s Next For You, Our Primary Care Partners</vt:lpstr>
      <vt:lpstr>Appendices:  Overview of the MSK Strategy</vt:lpstr>
      <vt:lpstr>Summary of South West Musculoskeletal Rapid Access Clinics                                  Roles and Responsibilities</vt:lpstr>
      <vt:lpstr>A strategy for patients with MSK conditions is the first priority area…</vt:lpstr>
      <vt:lpstr>PowerPoint Presentation</vt:lpstr>
      <vt:lpstr>PowerPoint Presentation</vt:lpstr>
      <vt:lpstr>The need to address access to care for patients with MSK conditions is growing</vt:lpstr>
      <vt:lpstr>Methods of APP Competency Assessment*</vt:lpstr>
      <vt:lpstr>What it is / What it is not</vt:lpstr>
      <vt:lpstr>PowerPoint Presentation</vt:lpstr>
      <vt:lpstr>Roles and Responsibilities</vt:lpstr>
      <vt:lpstr>3-month Hip &amp; Knee Practice Development Timeline</vt:lpstr>
      <vt:lpstr>Ongoing Competency</vt:lpstr>
      <vt:lpstr>Training the Practice Leader and APPs in Low Back Pain</vt:lpstr>
      <vt:lpstr>PowerPoint Presentation</vt:lpstr>
      <vt:lpstr>Key Benefits to Surgeons</vt:lpstr>
      <vt:lpstr>ISAEC pilot* successes to-date</vt:lpstr>
      <vt:lpstr>RAC for LBP Rollout – 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Central East LHIN</dc:creator>
  <cp:lastModifiedBy>Florence Cassar</cp:lastModifiedBy>
  <cp:revision>588</cp:revision>
  <cp:lastPrinted>2017-10-03T15:07:55Z</cp:lastPrinted>
  <dcterms:created xsi:type="dcterms:W3CDTF">2014-04-23T14:00:32Z</dcterms:created>
  <dcterms:modified xsi:type="dcterms:W3CDTF">2019-04-05T16:21:28Z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209c6c9b-489a-4cee-b017-aa7a7ddb2ce5</vt:lpwstr>
  </property>
  <property fmtid="{D5CDD505-2E9C-101B-9397-08002B2CF9AE}" pid="3" name="ContentTypeId">
    <vt:lpwstr>0x010100F5CC782DE02E0A46B8583BABC5F01BA000999448CA9A581C43BFC05049A6CD2804</vt:lpwstr>
  </property>
  <property fmtid="{D5CDD505-2E9C-101B-9397-08002B2CF9AE}" pid="4" name="Order">
    <vt:r8>73400</vt:r8>
  </property>
</Properties>
</file>